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sldIdLst>
    <p:sldId id="268" r:id="rId3"/>
    <p:sldId id="257" r:id="rId4"/>
    <p:sldId id="258" r:id="rId5"/>
    <p:sldId id="259" r:id="rId6"/>
    <p:sldId id="256" r:id="rId7"/>
    <p:sldId id="261" r:id="rId8"/>
    <p:sldId id="265" r:id="rId9"/>
    <p:sldId id="260" r:id="rId10"/>
    <p:sldId id="269" r:id="rId11"/>
    <p:sldId id="270" r:id="rId12"/>
    <p:sldId id="271" r:id="rId13"/>
    <p:sldId id="273" r:id="rId14"/>
    <p:sldId id="272" r:id="rId15"/>
    <p:sldId id="274" r:id="rId16"/>
    <p:sldId id="275" r:id="rId17"/>
    <p:sldId id="276" r:id="rId18"/>
    <p:sldId id="277" r:id="rId19"/>
    <p:sldId id="278" r:id="rId20"/>
    <p:sldId id="279" r:id="rId21"/>
    <p:sldId id="280" r:id="rId22"/>
    <p:sldId id="263" r:id="rId23"/>
    <p:sldId id="281" r:id="rId24"/>
    <p:sldId id="264" r:id="rId25"/>
    <p:sldId id="267" r:id="rId26"/>
  </p:sldIdLst>
  <p:sldSz cx="18288000" cy="10287000"/>
  <p:notesSz cx="6858000" cy="9144000"/>
  <p:embeddedFontLst>
    <p:embeddedFont>
      <p:font typeface="Montserrat" panose="00000500000000000000" pitchFamily="2" charset="0"/>
      <p:regular r:id="rId27"/>
      <p:bold r:id="rId28"/>
    </p:embeddedFont>
    <p:embeddedFont>
      <p:font typeface="Montserrat Italics" panose="020B0604020202020204" charset="0"/>
      <p:regular r:id="rId29"/>
    </p:embeddedFont>
    <p:embeddedFont>
      <p:font typeface="Montserrat Ultra-Bold" panose="020B0604020202020204" charset="0"/>
      <p:regular r:id="rId30"/>
    </p:embeddedFont>
    <p:embeddedFont>
      <p:font typeface="Montserrat Ultra-Bold Italics" panose="020B0604020202020204" charset="0"/>
      <p:regular r:id="rId31"/>
    </p:embeddedFont>
    <p:embeddedFont>
      <p:font typeface="Open Sans" panose="020B0606030504020204" pitchFamily="34" charset="0"/>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1766"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diagrams/_rels/data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514D2-ED29-4255-8DD3-233BD29375A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79D44DA-A849-447C-80B8-D85AA437A144}">
      <dgm:prSet custT="1"/>
      <dgm:spPr/>
      <dgm:t>
        <a:bodyPr/>
        <a:lstStyle/>
        <a:p>
          <a:pPr>
            <a:lnSpc>
              <a:spcPct val="100000"/>
            </a:lnSpc>
          </a:pPr>
          <a:r>
            <a:rPr lang="en-US" sz="2000" b="0" i="0" dirty="0">
              <a:solidFill>
                <a:srgbClr val="002060"/>
              </a:solidFill>
              <a:latin typeface="Montserrat" panose="00000500000000000000" pitchFamily="2" charset="0"/>
            </a:rPr>
            <a:t>Conduct stay interviews: Instead of exit interviews, conduct stay interviews with employees to gather feedback about the job.</a:t>
          </a:r>
          <a:endParaRPr lang="en-US" sz="2000" dirty="0">
            <a:solidFill>
              <a:srgbClr val="002060"/>
            </a:solidFill>
            <a:latin typeface="Montserrat" panose="00000500000000000000" pitchFamily="2" charset="0"/>
          </a:endParaRPr>
        </a:p>
      </dgm:t>
    </dgm:pt>
    <dgm:pt modelId="{8559330C-3B52-48D1-8C5E-47B1EBC27028}" type="parTrans" cxnId="{81E60EC9-7ACB-4CF6-84FA-E56E55D0055D}">
      <dgm:prSet/>
      <dgm:spPr/>
      <dgm:t>
        <a:bodyPr/>
        <a:lstStyle/>
        <a:p>
          <a:endParaRPr lang="en-US"/>
        </a:p>
      </dgm:t>
    </dgm:pt>
    <dgm:pt modelId="{100B7237-87F1-4A74-A828-FF9C5AE6A4DF}" type="sibTrans" cxnId="{81E60EC9-7ACB-4CF6-84FA-E56E55D0055D}">
      <dgm:prSet/>
      <dgm:spPr/>
      <dgm:t>
        <a:bodyPr/>
        <a:lstStyle/>
        <a:p>
          <a:pPr>
            <a:lnSpc>
              <a:spcPct val="100000"/>
            </a:lnSpc>
          </a:pPr>
          <a:endParaRPr lang="en-US"/>
        </a:p>
      </dgm:t>
    </dgm:pt>
    <dgm:pt modelId="{D5EDE5F3-8F64-4A1B-AF4F-40020A16C4F1}">
      <dgm:prSet custT="1"/>
      <dgm:spPr/>
      <dgm:t>
        <a:bodyPr/>
        <a:lstStyle/>
        <a:p>
          <a:pPr>
            <a:lnSpc>
              <a:spcPct val="100000"/>
            </a:lnSpc>
          </a:pPr>
          <a:r>
            <a:rPr lang="en-US" sz="2000" b="0" i="0" dirty="0">
              <a:solidFill>
                <a:srgbClr val="002060"/>
              </a:solidFill>
              <a:latin typeface="Montserrat" panose="00000500000000000000" pitchFamily="2" charset="0"/>
            </a:rPr>
            <a:t>Improve employee engagement: Implement initiatives to improve employee engagement, such as regular feedback, recognition and rewards programs, and opportunities for career growth</a:t>
          </a:r>
          <a:r>
            <a:rPr lang="en-US" sz="2000" dirty="0">
              <a:solidFill>
                <a:srgbClr val="002060"/>
              </a:solidFill>
              <a:latin typeface="Montserrat" panose="00000500000000000000" pitchFamily="2" charset="0"/>
            </a:rPr>
            <a:t>.</a:t>
          </a:r>
        </a:p>
      </dgm:t>
    </dgm:pt>
    <dgm:pt modelId="{B5EDD9A9-C33B-4EE5-8A0E-09362637AE8E}" type="parTrans" cxnId="{CFCD71EB-5606-4221-BDBE-EA8BB0B6A49C}">
      <dgm:prSet/>
      <dgm:spPr/>
      <dgm:t>
        <a:bodyPr/>
        <a:lstStyle/>
        <a:p>
          <a:endParaRPr lang="en-US"/>
        </a:p>
      </dgm:t>
    </dgm:pt>
    <dgm:pt modelId="{2A70A06E-FBBD-44AF-9347-1739E2910E1F}" type="sibTrans" cxnId="{CFCD71EB-5606-4221-BDBE-EA8BB0B6A49C}">
      <dgm:prSet/>
      <dgm:spPr/>
      <dgm:t>
        <a:bodyPr/>
        <a:lstStyle/>
        <a:p>
          <a:pPr>
            <a:lnSpc>
              <a:spcPct val="100000"/>
            </a:lnSpc>
          </a:pPr>
          <a:endParaRPr lang="en-US"/>
        </a:p>
      </dgm:t>
    </dgm:pt>
    <dgm:pt modelId="{F46DF968-1C0F-4EC7-8656-EC6D6157A290}">
      <dgm:prSet custT="1"/>
      <dgm:spPr/>
      <dgm:t>
        <a:bodyPr/>
        <a:lstStyle/>
        <a:p>
          <a:pPr>
            <a:lnSpc>
              <a:spcPct val="100000"/>
            </a:lnSpc>
          </a:pPr>
          <a:r>
            <a:rPr lang="en-US" sz="2000" b="0" i="0" dirty="0">
              <a:solidFill>
                <a:srgbClr val="002060"/>
              </a:solidFill>
              <a:latin typeface="Montserrat" panose="00000500000000000000" pitchFamily="2" charset="0"/>
            </a:rPr>
            <a:t>Address workload issues: Ensure employees have manageable workloads by regularly monitoring and adjusting workloads to prevent burnout and overwhelm.</a:t>
          </a:r>
          <a:endParaRPr lang="en-US" sz="2000" dirty="0">
            <a:solidFill>
              <a:srgbClr val="002060"/>
            </a:solidFill>
            <a:latin typeface="Montserrat" panose="00000500000000000000" pitchFamily="2" charset="0"/>
          </a:endParaRPr>
        </a:p>
      </dgm:t>
    </dgm:pt>
    <dgm:pt modelId="{C8C5539F-5DB1-4230-ACE9-0F447E5F27F0}" type="parTrans" cxnId="{C50C29A7-C82C-44E8-889E-F108A5B48E68}">
      <dgm:prSet/>
      <dgm:spPr/>
      <dgm:t>
        <a:bodyPr/>
        <a:lstStyle/>
        <a:p>
          <a:endParaRPr lang="en-US"/>
        </a:p>
      </dgm:t>
    </dgm:pt>
    <dgm:pt modelId="{E204B08A-0898-43F1-AD87-374DE6935361}" type="sibTrans" cxnId="{C50C29A7-C82C-44E8-889E-F108A5B48E68}">
      <dgm:prSet/>
      <dgm:spPr/>
      <dgm:t>
        <a:bodyPr/>
        <a:lstStyle/>
        <a:p>
          <a:pPr>
            <a:lnSpc>
              <a:spcPct val="100000"/>
            </a:lnSpc>
          </a:pPr>
          <a:endParaRPr lang="en-US"/>
        </a:p>
      </dgm:t>
    </dgm:pt>
    <dgm:pt modelId="{E9926D6A-4677-4603-BD6F-E83DC47CBC4F}">
      <dgm:prSet custT="1"/>
      <dgm:spPr/>
      <dgm:t>
        <a:bodyPr/>
        <a:lstStyle/>
        <a:p>
          <a:pPr>
            <a:lnSpc>
              <a:spcPct val="100000"/>
            </a:lnSpc>
          </a:pPr>
          <a:r>
            <a:rPr lang="en-US" sz="2000" b="0" i="0" dirty="0">
              <a:solidFill>
                <a:srgbClr val="002060"/>
              </a:solidFill>
              <a:latin typeface="Montserrat" panose="00000500000000000000" pitchFamily="2" charset="0"/>
            </a:rPr>
            <a:t>Address pay and compensation issues: Ensure that employees receive fair pay and compensation for their work and t</a:t>
          </a:r>
          <a:r>
            <a:rPr lang="en-US" sz="2000" dirty="0">
              <a:solidFill>
                <a:srgbClr val="002060"/>
              </a:solidFill>
              <a:latin typeface="Montserrat" panose="00000500000000000000" pitchFamily="2" charset="0"/>
            </a:rPr>
            <a:t>o find out what motivates an employee to continue to work in an organization.</a:t>
          </a:r>
        </a:p>
      </dgm:t>
    </dgm:pt>
    <dgm:pt modelId="{FFF3D7BE-DCA0-4559-9D66-E0D7499F9880}" type="parTrans" cxnId="{9BC097FD-E961-4E21-95AF-3FE885B98EF9}">
      <dgm:prSet/>
      <dgm:spPr/>
      <dgm:t>
        <a:bodyPr/>
        <a:lstStyle/>
        <a:p>
          <a:endParaRPr lang="en-US"/>
        </a:p>
      </dgm:t>
    </dgm:pt>
    <dgm:pt modelId="{EE0FD7F5-AB39-433B-A1D3-689AC58932CD}" type="sibTrans" cxnId="{9BC097FD-E961-4E21-95AF-3FE885B98EF9}">
      <dgm:prSet/>
      <dgm:spPr/>
      <dgm:t>
        <a:bodyPr/>
        <a:lstStyle/>
        <a:p>
          <a:endParaRPr lang="en-US"/>
        </a:p>
      </dgm:t>
    </dgm:pt>
    <dgm:pt modelId="{82D179F3-9F27-4AD3-994B-4D630B2A7D0E}" type="pres">
      <dgm:prSet presAssocID="{7F6514D2-ED29-4255-8DD3-233BD29375A3}" presName="root" presStyleCnt="0">
        <dgm:presLayoutVars>
          <dgm:dir/>
          <dgm:resizeHandles val="exact"/>
        </dgm:presLayoutVars>
      </dgm:prSet>
      <dgm:spPr/>
    </dgm:pt>
    <dgm:pt modelId="{A0202CA9-0C26-4FAF-8317-737803119154}" type="pres">
      <dgm:prSet presAssocID="{979D44DA-A849-447C-80B8-D85AA437A144}" presName="compNode" presStyleCnt="0"/>
      <dgm:spPr/>
    </dgm:pt>
    <dgm:pt modelId="{5642527A-CCB6-4829-88E3-7552B266EFAB}" type="pres">
      <dgm:prSet presAssocID="{979D44DA-A849-447C-80B8-D85AA437A144}" presName="bgRect" presStyleLbl="bgShp" presStyleIdx="0" presStyleCnt="4" custLinFactNeighborX="-5767" custLinFactNeighborY="-65125"/>
      <dgm:spPr/>
    </dgm:pt>
    <dgm:pt modelId="{B06E9D13-3C76-45C3-8931-E3693C602C60}" type="pres">
      <dgm:prSet presAssocID="{979D44DA-A849-447C-80B8-D85AA437A14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orkflow"/>
        </a:ext>
      </dgm:extLst>
    </dgm:pt>
    <dgm:pt modelId="{9B7537F8-ABA6-4076-9392-7FE9A7DF778A}" type="pres">
      <dgm:prSet presAssocID="{979D44DA-A849-447C-80B8-D85AA437A144}" presName="spaceRect" presStyleCnt="0"/>
      <dgm:spPr/>
    </dgm:pt>
    <dgm:pt modelId="{6D64BECF-0D1A-410A-8F1A-CCDAE9A6B1CE}" type="pres">
      <dgm:prSet presAssocID="{979D44DA-A849-447C-80B8-D85AA437A144}" presName="parTx" presStyleLbl="revTx" presStyleIdx="0" presStyleCnt="4">
        <dgm:presLayoutVars>
          <dgm:chMax val="0"/>
          <dgm:chPref val="0"/>
        </dgm:presLayoutVars>
      </dgm:prSet>
      <dgm:spPr/>
    </dgm:pt>
    <dgm:pt modelId="{9ED24C57-DCCD-4435-B4DB-3257213F2D68}" type="pres">
      <dgm:prSet presAssocID="{100B7237-87F1-4A74-A828-FF9C5AE6A4DF}" presName="sibTrans" presStyleCnt="0"/>
      <dgm:spPr/>
    </dgm:pt>
    <dgm:pt modelId="{BCF85146-BAD5-4312-A9F8-CBA4E17C2D95}" type="pres">
      <dgm:prSet presAssocID="{D5EDE5F3-8F64-4A1B-AF4F-40020A16C4F1}" presName="compNode" presStyleCnt="0"/>
      <dgm:spPr/>
    </dgm:pt>
    <dgm:pt modelId="{BFC3A43C-BCDB-4217-8A75-CCC1183668B5}" type="pres">
      <dgm:prSet presAssocID="{D5EDE5F3-8F64-4A1B-AF4F-40020A16C4F1}" presName="bgRect" presStyleLbl="bgShp" presStyleIdx="1" presStyleCnt="4" custLinFactNeighborX="0"/>
      <dgm:spPr/>
    </dgm:pt>
    <dgm:pt modelId="{618F2191-0ABC-400B-9F39-F02DFE1A6756}" type="pres">
      <dgm:prSet presAssocID="{D5EDE5F3-8F64-4A1B-AF4F-40020A16C4F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roup of People"/>
        </a:ext>
      </dgm:extLst>
    </dgm:pt>
    <dgm:pt modelId="{7A042F4E-5D8F-4627-A836-96417EED0104}" type="pres">
      <dgm:prSet presAssocID="{D5EDE5F3-8F64-4A1B-AF4F-40020A16C4F1}" presName="spaceRect" presStyleCnt="0"/>
      <dgm:spPr/>
    </dgm:pt>
    <dgm:pt modelId="{7AAF71C2-E556-429D-B688-B88B92F8AFD3}" type="pres">
      <dgm:prSet presAssocID="{D5EDE5F3-8F64-4A1B-AF4F-40020A16C4F1}" presName="parTx" presStyleLbl="revTx" presStyleIdx="1" presStyleCnt="4">
        <dgm:presLayoutVars>
          <dgm:chMax val="0"/>
          <dgm:chPref val="0"/>
        </dgm:presLayoutVars>
      </dgm:prSet>
      <dgm:spPr/>
    </dgm:pt>
    <dgm:pt modelId="{51DD5228-8DB8-4302-9A64-C059E1255783}" type="pres">
      <dgm:prSet presAssocID="{2A70A06E-FBBD-44AF-9347-1739E2910E1F}" presName="sibTrans" presStyleCnt="0"/>
      <dgm:spPr/>
    </dgm:pt>
    <dgm:pt modelId="{82AFED9C-0F4B-48EC-A88C-0B516EE43FC3}" type="pres">
      <dgm:prSet presAssocID="{F46DF968-1C0F-4EC7-8656-EC6D6157A290}" presName="compNode" presStyleCnt="0"/>
      <dgm:spPr/>
    </dgm:pt>
    <dgm:pt modelId="{A8E1718F-77A1-495C-808D-3B6F90B50A14}" type="pres">
      <dgm:prSet presAssocID="{F46DF968-1C0F-4EC7-8656-EC6D6157A290}" presName="bgRect" presStyleLbl="bgShp" presStyleIdx="2" presStyleCnt="4"/>
      <dgm:spPr/>
    </dgm:pt>
    <dgm:pt modelId="{02A001B9-CC7E-4D30-8A42-42401FCF2E5E}" type="pres">
      <dgm:prSet presAssocID="{F46DF968-1C0F-4EC7-8656-EC6D6157A29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49E95D16-8525-42FA-A7E0-4780846B2111}" type="pres">
      <dgm:prSet presAssocID="{F46DF968-1C0F-4EC7-8656-EC6D6157A290}" presName="spaceRect" presStyleCnt="0"/>
      <dgm:spPr/>
    </dgm:pt>
    <dgm:pt modelId="{7CBA4BF1-5BE7-4D48-AB8C-831BE404813F}" type="pres">
      <dgm:prSet presAssocID="{F46DF968-1C0F-4EC7-8656-EC6D6157A290}" presName="parTx" presStyleLbl="revTx" presStyleIdx="2" presStyleCnt="4">
        <dgm:presLayoutVars>
          <dgm:chMax val="0"/>
          <dgm:chPref val="0"/>
        </dgm:presLayoutVars>
      </dgm:prSet>
      <dgm:spPr/>
    </dgm:pt>
    <dgm:pt modelId="{C1D0750B-AB2F-4306-9002-C5ABE8C0A2BA}" type="pres">
      <dgm:prSet presAssocID="{E204B08A-0898-43F1-AD87-374DE6935361}" presName="sibTrans" presStyleCnt="0"/>
      <dgm:spPr/>
    </dgm:pt>
    <dgm:pt modelId="{F7F0CFAB-63AF-48C3-BAD1-5E487FB2FF3B}" type="pres">
      <dgm:prSet presAssocID="{E9926D6A-4677-4603-BD6F-E83DC47CBC4F}" presName="compNode" presStyleCnt="0"/>
      <dgm:spPr/>
    </dgm:pt>
    <dgm:pt modelId="{49E30507-7FF7-4582-BA49-3BE38F2DFCD6}" type="pres">
      <dgm:prSet presAssocID="{E9926D6A-4677-4603-BD6F-E83DC47CBC4F}" presName="bgRect" presStyleLbl="bgShp" presStyleIdx="3" presStyleCnt="4" custLinFactNeighborX="0"/>
      <dgm:spPr/>
    </dgm:pt>
    <dgm:pt modelId="{BC0709E7-CF9F-4F6D-AB5D-FF51711F3DB7}" type="pres">
      <dgm:prSet presAssocID="{E9926D6A-4677-4603-BD6F-E83DC47CBC4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pward trend"/>
        </a:ext>
      </dgm:extLst>
    </dgm:pt>
    <dgm:pt modelId="{818557AF-0518-424A-970F-F2B8D574CB21}" type="pres">
      <dgm:prSet presAssocID="{E9926D6A-4677-4603-BD6F-E83DC47CBC4F}" presName="spaceRect" presStyleCnt="0"/>
      <dgm:spPr/>
    </dgm:pt>
    <dgm:pt modelId="{A2C2242C-368F-46CC-A1D0-7676852EB348}" type="pres">
      <dgm:prSet presAssocID="{E9926D6A-4677-4603-BD6F-E83DC47CBC4F}" presName="parTx" presStyleLbl="revTx" presStyleIdx="3" presStyleCnt="4">
        <dgm:presLayoutVars>
          <dgm:chMax val="0"/>
          <dgm:chPref val="0"/>
        </dgm:presLayoutVars>
      </dgm:prSet>
      <dgm:spPr/>
    </dgm:pt>
  </dgm:ptLst>
  <dgm:cxnLst>
    <dgm:cxn modelId="{D6CA9969-0268-48EA-B216-972BE1C6639B}" type="presOf" srcId="{7F6514D2-ED29-4255-8DD3-233BD29375A3}" destId="{82D179F3-9F27-4AD3-994B-4D630B2A7D0E}" srcOrd="0" destOrd="0" presId="urn:microsoft.com/office/officeart/2018/2/layout/IconVerticalSolidList"/>
    <dgm:cxn modelId="{9B3D4058-EA63-4F28-8EA4-3024083F950C}" type="presOf" srcId="{D5EDE5F3-8F64-4A1B-AF4F-40020A16C4F1}" destId="{7AAF71C2-E556-429D-B688-B88B92F8AFD3}" srcOrd="0" destOrd="0" presId="urn:microsoft.com/office/officeart/2018/2/layout/IconVerticalSolidList"/>
    <dgm:cxn modelId="{95A9637F-1DFE-4CB1-A296-00C86E32C026}" type="presOf" srcId="{979D44DA-A849-447C-80B8-D85AA437A144}" destId="{6D64BECF-0D1A-410A-8F1A-CCDAE9A6B1CE}" srcOrd="0" destOrd="0" presId="urn:microsoft.com/office/officeart/2018/2/layout/IconVerticalSolidList"/>
    <dgm:cxn modelId="{5A6F378C-B4E9-4AE2-99A5-9F1012EB7878}" type="presOf" srcId="{F46DF968-1C0F-4EC7-8656-EC6D6157A290}" destId="{7CBA4BF1-5BE7-4D48-AB8C-831BE404813F}" srcOrd="0" destOrd="0" presId="urn:microsoft.com/office/officeart/2018/2/layout/IconVerticalSolidList"/>
    <dgm:cxn modelId="{3D91EC8E-5F65-4CA8-8339-8F2838193B90}" type="presOf" srcId="{E9926D6A-4677-4603-BD6F-E83DC47CBC4F}" destId="{A2C2242C-368F-46CC-A1D0-7676852EB348}" srcOrd="0" destOrd="0" presId="urn:microsoft.com/office/officeart/2018/2/layout/IconVerticalSolidList"/>
    <dgm:cxn modelId="{C50C29A7-C82C-44E8-889E-F108A5B48E68}" srcId="{7F6514D2-ED29-4255-8DD3-233BD29375A3}" destId="{F46DF968-1C0F-4EC7-8656-EC6D6157A290}" srcOrd="2" destOrd="0" parTransId="{C8C5539F-5DB1-4230-ACE9-0F447E5F27F0}" sibTransId="{E204B08A-0898-43F1-AD87-374DE6935361}"/>
    <dgm:cxn modelId="{81E60EC9-7ACB-4CF6-84FA-E56E55D0055D}" srcId="{7F6514D2-ED29-4255-8DD3-233BD29375A3}" destId="{979D44DA-A849-447C-80B8-D85AA437A144}" srcOrd="0" destOrd="0" parTransId="{8559330C-3B52-48D1-8C5E-47B1EBC27028}" sibTransId="{100B7237-87F1-4A74-A828-FF9C5AE6A4DF}"/>
    <dgm:cxn modelId="{CFCD71EB-5606-4221-BDBE-EA8BB0B6A49C}" srcId="{7F6514D2-ED29-4255-8DD3-233BD29375A3}" destId="{D5EDE5F3-8F64-4A1B-AF4F-40020A16C4F1}" srcOrd="1" destOrd="0" parTransId="{B5EDD9A9-C33B-4EE5-8A0E-09362637AE8E}" sibTransId="{2A70A06E-FBBD-44AF-9347-1739E2910E1F}"/>
    <dgm:cxn modelId="{9BC097FD-E961-4E21-95AF-3FE885B98EF9}" srcId="{7F6514D2-ED29-4255-8DD3-233BD29375A3}" destId="{E9926D6A-4677-4603-BD6F-E83DC47CBC4F}" srcOrd="3" destOrd="0" parTransId="{FFF3D7BE-DCA0-4559-9D66-E0D7499F9880}" sibTransId="{EE0FD7F5-AB39-433B-A1D3-689AC58932CD}"/>
    <dgm:cxn modelId="{EA0E2400-53A9-4B62-AC0B-C0D4D9D15A3E}" type="presParOf" srcId="{82D179F3-9F27-4AD3-994B-4D630B2A7D0E}" destId="{A0202CA9-0C26-4FAF-8317-737803119154}" srcOrd="0" destOrd="0" presId="urn:microsoft.com/office/officeart/2018/2/layout/IconVerticalSolidList"/>
    <dgm:cxn modelId="{3780AECD-C8F7-432C-8063-B08F38976CA2}" type="presParOf" srcId="{A0202CA9-0C26-4FAF-8317-737803119154}" destId="{5642527A-CCB6-4829-88E3-7552B266EFAB}" srcOrd="0" destOrd="0" presId="urn:microsoft.com/office/officeart/2018/2/layout/IconVerticalSolidList"/>
    <dgm:cxn modelId="{68226B2A-17DB-4D04-807C-70BA9B8F43EA}" type="presParOf" srcId="{A0202CA9-0C26-4FAF-8317-737803119154}" destId="{B06E9D13-3C76-45C3-8931-E3693C602C60}" srcOrd="1" destOrd="0" presId="urn:microsoft.com/office/officeart/2018/2/layout/IconVerticalSolidList"/>
    <dgm:cxn modelId="{27D085A7-BA38-4597-8EF6-33FBB1C21821}" type="presParOf" srcId="{A0202CA9-0C26-4FAF-8317-737803119154}" destId="{9B7537F8-ABA6-4076-9392-7FE9A7DF778A}" srcOrd="2" destOrd="0" presId="urn:microsoft.com/office/officeart/2018/2/layout/IconVerticalSolidList"/>
    <dgm:cxn modelId="{F2A65DA0-2668-4E50-B52D-E96574A91DB7}" type="presParOf" srcId="{A0202CA9-0C26-4FAF-8317-737803119154}" destId="{6D64BECF-0D1A-410A-8F1A-CCDAE9A6B1CE}" srcOrd="3" destOrd="0" presId="urn:microsoft.com/office/officeart/2018/2/layout/IconVerticalSolidList"/>
    <dgm:cxn modelId="{690437E9-E18E-452E-A62E-5CD4441038A1}" type="presParOf" srcId="{82D179F3-9F27-4AD3-994B-4D630B2A7D0E}" destId="{9ED24C57-DCCD-4435-B4DB-3257213F2D68}" srcOrd="1" destOrd="0" presId="urn:microsoft.com/office/officeart/2018/2/layout/IconVerticalSolidList"/>
    <dgm:cxn modelId="{79C62400-5FD0-4747-B711-6FE3D2DB2F12}" type="presParOf" srcId="{82D179F3-9F27-4AD3-994B-4D630B2A7D0E}" destId="{BCF85146-BAD5-4312-A9F8-CBA4E17C2D95}" srcOrd="2" destOrd="0" presId="urn:microsoft.com/office/officeart/2018/2/layout/IconVerticalSolidList"/>
    <dgm:cxn modelId="{696126D7-4EF7-4C35-ADE3-DA212912D862}" type="presParOf" srcId="{BCF85146-BAD5-4312-A9F8-CBA4E17C2D95}" destId="{BFC3A43C-BCDB-4217-8A75-CCC1183668B5}" srcOrd="0" destOrd="0" presId="urn:microsoft.com/office/officeart/2018/2/layout/IconVerticalSolidList"/>
    <dgm:cxn modelId="{B62E5AFE-2B00-4A92-8DA5-72C11EA36FE6}" type="presParOf" srcId="{BCF85146-BAD5-4312-A9F8-CBA4E17C2D95}" destId="{618F2191-0ABC-400B-9F39-F02DFE1A6756}" srcOrd="1" destOrd="0" presId="urn:microsoft.com/office/officeart/2018/2/layout/IconVerticalSolidList"/>
    <dgm:cxn modelId="{B46B0A54-6E90-4953-B1E1-5F39FBD9B603}" type="presParOf" srcId="{BCF85146-BAD5-4312-A9F8-CBA4E17C2D95}" destId="{7A042F4E-5D8F-4627-A836-96417EED0104}" srcOrd="2" destOrd="0" presId="urn:microsoft.com/office/officeart/2018/2/layout/IconVerticalSolidList"/>
    <dgm:cxn modelId="{E56DFCCC-F9B5-4140-9B4F-FC67DCCBFA68}" type="presParOf" srcId="{BCF85146-BAD5-4312-A9F8-CBA4E17C2D95}" destId="{7AAF71C2-E556-429D-B688-B88B92F8AFD3}" srcOrd="3" destOrd="0" presId="urn:microsoft.com/office/officeart/2018/2/layout/IconVerticalSolidList"/>
    <dgm:cxn modelId="{1647CE63-ABDA-41C6-9CAA-FF65A35BAF76}" type="presParOf" srcId="{82D179F3-9F27-4AD3-994B-4D630B2A7D0E}" destId="{51DD5228-8DB8-4302-9A64-C059E1255783}" srcOrd="3" destOrd="0" presId="urn:microsoft.com/office/officeart/2018/2/layout/IconVerticalSolidList"/>
    <dgm:cxn modelId="{40340C58-A029-431E-B549-F3877AB6969D}" type="presParOf" srcId="{82D179F3-9F27-4AD3-994B-4D630B2A7D0E}" destId="{82AFED9C-0F4B-48EC-A88C-0B516EE43FC3}" srcOrd="4" destOrd="0" presId="urn:microsoft.com/office/officeart/2018/2/layout/IconVerticalSolidList"/>
    <dgm:cxn modelId="{981B9AB2-DD0E-456F-A7AA-955E34CB768B}" type="presParOf" srcId="{82AFED9C-0F4B-48EC-A88C-0B516EE43FC3}" destId="{A8E1718F-77A1-495C-808D-3B6F90B50A14}" srcOrd="0" destOrd="0" presId="urn:microsoft.com/office/officeart/2018/2/layout/IconVerticalSolidList"/>
    <dgm:cxn modelId="{478C14FF-07CD-4DF4-B7E8-2B589310E451}" type="presParOf" srcId="{82AFED9C-0F4B-48EC-A88C-0B516EE43FC3}" destId="{02A001B9-CC7E-4D30-8A42-42401FCF2E5E}" srcOrd="1" destOrd="0" presId="urn:microsoft.com/office/officeart/2018/2/layout/IconVerticalSolidList"/>
    <dgm:cxn modelId="{20997564-5B19-433E-B53E-53D87C26286E}" type="presParOf" srcId="{82AFED9C-0F4B-48EC-A88C-0B516EE43FC3}" destId="{49E95D16-8525-42FA-A7E0-4780846B2111}" srcOrd="2" destOrd="0" presId="urn:microsoft.com/office/officeart/2018/2/layout/IconVerticalSolidList"/>
    <dgm:cxn modelId="{553B8F40-6D72-4272-BD3B-B57E107B093C}" type="presParOf" srcId="{82AFED9C-0F4B-48EC-A88C-0B516EE43FC3}" destId="{7CBA4BF1-5BE7-4D48-AB8C-831BE404813F}" srcOrd="3" destOrd="0" presId="urn:microsoft.com/office/officeart/2018/2/layout/IconVerticalSolidList"/>
    <dgm:cxn modelId="{3628B63E-AF75-4613-868D-04F7E5E98046}" type="presParOf" srcId="{82D179F3-9F27-4AD3-994B-4D630B2A7D0E}" destId="{C1D0750B-AB2F-4306-9002-C5ABE8C0A2BA}" srcOrd="5" destOrd="0" presId="urn:microsoft.com/office/officeart/2018/2/layout/IconVerticalSolidList"/>
    <dgm:cxn modelId="{5F6FB354-722A-4F8B-9F33-820DB6A2B50A}" type="presParOf" srcId="{82D179F3-9F27-4AD3-994B-4D630B2A7D0E}" destId="{F7F0CFAB-63AF-48C3-BAD1-5E487FB2FF3B}" srcOrd="6" destOrd="0" presId="urn:microsoft.com/office/officeart/2018/2/layout/IconVerticalSolidList"/>
    <dgm:cxn modelId="{A6FF484F-8495-4E22-A43B-BFF42B59A085}" type="presParOf" srcId="{F7F0CFAB-63AF-48C3-BAD1-5E487FB2FF3B}" destId="{49E30507-7FF7-4582-BA49-3BE38F2DFCD6}" srcOrd="0" destOrd="0" presId="urn:microsoft.com/office/officeart/2018/2/layout/IconVerticalSolidList"/>
    <dgm:cxn modelId="{ED90913D-A869-4581-B8E0-6302F3E7C0FB}" type="presParOf" srcId="{F7F0CFAB-63AF-48C3-BAD1-5E487FB2FF3B}" destId="{BC0709E7-CF9F-4F6D-AB5D-FF51711F3DB7}" srcOrd="1" destOrd="0" presId="urn:microsoft.com/office/officeart/2018/2/layout/IconVerticalSolidList"/>
    <dgm:cxn modelId="{7683A6CB-FB13-44E0-88EE-EBA2B84302BE}" type="presParOf" srcId="{F7F0CFAB-63AF-48C3-BAD1-5E487FB2FF3B}" destId="{818557AF-0518-424A-970F-F2B8D574CB21}" srcOrd="2" destOrd="0" presId="urn:microsoft.com/office/officeart/2018/2/layout/IconVerticalSolidList"/>
    <dgm:cxn modelId="{F29B16DB-AE56-4FAA-AFC9-A0A9B87E5196}" type="presParOf" srcId="{F7F0CFAB-63AF-48C3-BAD1-5E487FB2FF3B}" destId="{A2C2242C-368F-46CC-A1D0-7676852EB348}"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42527A-CCB6-4829-88E3-7552B266EFAB}">
      <dsp:nvSpPr>
        <dsp:cNvPr id="0" name=""/>
        <dsp:cNvSpPr/>
      </dsp:nvSpPr>
      <dsp:spPr>
        <a:xfrm>
          <a:off x="0" y="0"/>
          <a:ext cx="14142260" cy="12302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6E9D13-3C76-45C3-8931-E3693C602C60}">
      <dsp:nvSpPr>
        <dsp:cNvPr id="0" name=""/>
        <dsp:cNvSpPr/>
      </dsp:nvSpPr>
      <dsp:spPr>
        <a:xfrm>
          <a:off x="372143" y="279227"/>
          <a:ext cx="676623" cy="6766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64BECF-0D1A-410A-8F1A-CCDAE9A6B1CE}">
      <dsp:nvSpPr>
        <dsp:cNvPr id="0" name=""/>
        <dsp:cNvSpPr/>
      </dsp:nvSpPr>
      <dsp:spPr>
        <a:xfrm>
          <a:off x="1420909" y="2427"/>
          <a:ext cx="12721350" cy="1230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199" tIns="130199" rIns="130199" bIns="130199" numCol="1" spcCol="1270" anchor="ctr" anchorCtr="0">
          <a:noAutofit/>
        </a:bodyPr>
        <a:lstStyle/>
        <a:p>
          <a:pPr marL="0" lvl="0" indent="0" algn="l" defTabSz="889000">
            <a:lnSpc>
              <a:spcPct val="100000"/>
            </a:lnSpc>
            <a:spcBef>
              <a:spcPct val="0"/>
            </a:spcBef>
            <a:spcAft>
              <a:spcPct val="35000"/>
            </a:spcAft>
            <a:buNone/>
          </a:pPr>
          <a:r>
            <a:rPr lang="en-US" sz="2000" b="0" i="0" kern="1200" dirty="0">
              <a:solidFill>
                <a:srgbClr val="002060"/>
              </a:solidFill>
              <a:latin typeface="Montserrat" panose="00000500000000000000" pitchFamily="2" charset="0"/>
            </a:rPr>
            <a:t>Conduct stay interviews: Instead of exit interviews, conduct stay interviews with employees to gather feedback about the job.</a:t>
          </a:r>
          <a:endParaRPr lang="en-US" sz="2000" kern="1200" dirty="0">
            <a:solidFill>
              <a:srgbClr val="002060"/>
            </a:solidFill>
            <a:latin typeface="Montserrat" panose="00000500000000000000" pitchFamily="2" charset="0"/>
          </a:endParaRPr>
        </a:p>
      </dsp:txBody>
      <dsp:txXfrm>
        <a:off x="1420909" y="2427"/>
        <a:ext cx="12721350" cy="1230224"/>
      </dsp:txXfrm>
    </dsp:sp>
    <dsp:sp modelId="{BFC3A43C-BCDB-4217-8A75-CCC1183668B5}">
      <dsp:nvSpPr>
        <dsp:cNvPr id="0" name=""/>
        <dsp:cNvSpPr/>
      </dsp:nvSpPr>
      <dsp:spPr>
        <a:xfrm>
          <a:off x="0" y="1540208"/>
          <a:ext cx="14142260" cy="12302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8F2191-0ABC-400B-9F39-F02DFE1A6756}">
      <dsp:nvSpPr>
        <dsp:cNvPr id="0" name=""/>
        <dsp:cNvSpPr/>
      </dsp:nvSpPr>
      <dsp:spPr>
        <a:xfrm>
          <a:off x="372143" y="1817009"/>
          <a:ext cx="676623" cy="6766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AF71C2-E556-429D-B688-B88B92F8AFD3}">
      <dsp:nvSpPr>
        <dsp:cNvPr id="0" name=""/>
        <dsp:cNvSpPr/>
      </dsp:nvSpPr>
      <dsp:spPr>
        <a:xfrm>
          <a:off x="1420909" y="1540208"/>
          <a:ext cx="12721350" cy="1230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199" tIns="130199" rIns="130199" bIns="130199" numCol="1" spcCol="1270" anchor="ctr" anchorCtr="0">
          <a:noAutofit/>
        </a:bodyPr>
        <a:lstStyle/>
        <a:p>
          <a:pPr marL="0" lvl="0" indent="0" algn="l" defTabSz="889000">
            <a:lnSpc>
              <a:spcPct val="100000"/>
            </a:lnSpc>
            <a:spcBef>
              <a:spcPct val="0"/>
            </a:spcBef>
            <a:spcAft>
              <a:spcPct val="35000"/>
            </a:spcAft>
            <a:buNone/>
          </a:pPr>
          <a:r>
            <a:rPr lang="en-US" sz="2000" b="0" i="0" kern="1200" dirty="0">
              <a:solidFill>
                <a:srgbClr val="002060"/>
              </a:solidFill>
              <a:latin typeface="Montserrat" panose="00000500000000000000" pitchFamily="2" charset="0"/>
            </a:rPr>
            <a:t>Improve employee engagement: Implement initiatives to improve employee engagement, such as regular feedback, recognition and rewards programs, and opportunities for career growth</a:t>
          </a:r>
          <a:r>
            <a:rPr lang="en-US" sz="2000" kern="1200" dirty="0">
              <a:solidFill>
                <a:srgbClr val="002060"/>
              </a:solidFill>
              <a:latin typeface="Montserrat" panose="00000500000000000000" pitchFamily="2" charset="0"/>
            </a:rPr>
            <a:t>.</a:t>
          </a:r>
        </a:p>
      </dsp:txBody>
      <dsp:txXfrm>
        <a:off x="1420909" y="1540208"/>
        <a:ext cx="12721350" cy="1230224"/>
      </dsp:txXfrm>
    </dsp:sp>
    <dsp:sp modelId="{A8E1718F-77A1-495C-808D-3B6F90B50A14}">
      <dsp:nvSpPr>
        <dsp:cNvPr id="0" name=""/>
        <dsp:cNvSpPr/>
      </dsp:nvSpPr>
      <dsp:spPr>
        <a:xfrm>
          <a:off x="0" y="3077989"/>
          <a:ext cx="14142260" cy="12302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A001B9-CC7E-4D30-8A42-42401FCF2E5E}">
      <dsp:nvSpPr>
        <dsp:cNvPr id="0" name=""/>
        <dsp:cNvSpPr/>
      </dsp:nvSpPr>
      <dsp:spPr>
        <a:xfrm>
          <a:off x="372143" y="3354790"/>
          <a:ext cx="676623" cy="6766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BA4BF1-5BE7-4D48-AB8C-831BE404813F}">
      <dsp:nvSpPr>
        <dsp:cNvPr id="0" name=""/>
        <dsp:cNvSpPr/>
      </dsp:nvSpPr>
      <dsp:spPr>
        <a:xfrm>
          <a:off x="1420909" y="3077989"/>
          <a:ext cx="12721350" cy="1230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199" tIns="130199" rIns="130199" bIns="130199" numCol="1" spcCol="1270" anchor="ctr" anchorCtr="0">
          <a:noAutofit/>
        </a:bodyPr>
        <a:lstStyle/>
        <a:p>
          <a:pPr marL="0" lvl="0" indent="0" algn="l" defTabSz="889000">
            <a:lnSpc>
              <a:spcPct val="100000"/>
            </a:lnSpc>
            <a:spcBef>
              <a:spcPct val="0"/>
            </a:spcBef>
            <a:spcAft>
              <a:spcPct val="35000"/>
            </a:spcAft>
            <a:buNone/>
          </a:pPr>
          <a:r>
            <a:rPr lang="en-US" sz="2000" b="0" i="0" kern="1200" dirty="0">
              <a:solidFill>
                <a:srgbClr val="002060"/>
              </a:solidFill>
              <a:latin typeface="Montserrat" panose="00000500000000000000" pitchFamily="2" charset="0"/>
            </a:rPr>
            <a:t>Address workload issues: Ensure employees have manageable workloads by regularly monitoring and adjusting workloads to prevent burnout and overwhelm.</a:t>
          </a:r>
          <a:endParaRPr lang="en-US" sz="2000" kern="1200" dirty="0">
            <a:solidFill>
              <a:srgbClr val="002060"/>
            </a:solidFill>
            <a:latin typeface="Montserrat" panose="00000500000000000000" pitchFamily="2" charset="0"/>
          </a:endParaRPr>
        </a:p>
      </dsp:txBody>
      <dsp:txXfrm>
        <a:off x="1420909" y="3077989"/>
        <a:ext cx="12721350" cy="1230224"/>
      </dsp:txXfrm>
    </dsp:sp>
    <dsp:sp modelId="{49E30507-7FF7-4582-BA49-3BE38F2DFCD6}">
      <dsp:nvSpPr>
        <dsp:cNvPr id="0" name=""/>
        <dsp:cNvSpPr/>
      </dsp:nvSpPr>
      <dsp:spPr>
        <a:xfrm>
          <a:off x="0" y="4615770"/>
          <a:ext cx="14142260" cy="12302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0709E7-CF9F-4F6D-AB5D-FF51711F3DB7}">
      <dsp:nvSpPr>
        <dsp:cNvPr id="0" name=""/>
        <dsp:cNvSpPr/>
      </dsp:nvSpPr>
      <dsp:spPr>
        <a:xfrm>
          <a:off x="372143" y="4892571"/>
          <a:ext cx="676623" cy="6766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2242C-368F-46CC-A1D0-7676852EB348}">
      <dsp:nvSpPr>
        <dsp:cNvPr id="0" name=""/>
        <dsp:cNvSpPr/>
      </dsp:nvSpPr>
      <dsp:spPr>
        <a:xfrm>
          <a:off x="1420909" y="4615770"/>
          <a:ext cx="12721350" cy="1230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199" tIns="130199" rIns="130199" bIns="130199" numCol="1" spcCol="1270" anchor="ctr" anchorCtr="0">
          <a:noAutofit/>
        </a:bodyPr>
        <a:lstStyle/>
        <a:p>
          <a:pPr marL="0" lvl="0" indent="0" algn="l" defTabSz="889000">
            <a:lnSpc>
              <a:spcPct val="100000"/>
            </a:lnSpc>
            <a:spcBef>
              <a:spcPct val="0"/>
            </a:spcBef>
            <a:spcAft>
              <a:spcPct val="35000"/>
            </a:spcAft>
            <a:buNone/>
          </a:pPr>
          <a:r>
            <a:rPr lang="en-US" sz="2000" b="0" i="0" kern="1200" dirty="0">
              <a:solidFill>
                <a:srgbClr val="002060"/>
              </a:solidFill>
              <a:latin typeface="Montserrat" panose="00000500000000000000" pitchFamily="2" charset="0"/>
            </a:rPr>
            <a:t>Address pay and compensation issues: Ensure that employees receive fair pay and compensation for their work and t</a:t>
          </a:r>
          <a:r>
            <a:rPr lang="en-US" sz="2000" kern="1200" dirty="0">
              <a:solidFill>
                <a:srgbClr val="002060"/>
              </a:solidFill>
              <a:latin typeface="Montserrat" panose="00000500000000000000" pitchFamily="2" charset="0"/>
            </a:rPr>
            <a:t>o find out what motivates an employee to continue to work in an organization.</a:t>
          </a:r>
        </a:p>
      </dsp:txBody>
      <dsp:txXfrm>
        <a:off x="1420909" y="4615770"/>
        <a:ext cx="12721350" cy="123022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DEC3-2E3E-45B9-9011-A09323A7A3D0}"/>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35F21F12-2BD4-4E35-91DD-91DAD95513A8}"/>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0982E67F-B33D-42AC-B1D3-26872B8947B6}"/>
              </a:ext>
            </a:extLst>
          </p:cNvPr>
          <p:cNvSpPr>
            <a:spLocks noGrp="1"/>
          </p:cNvSpPr>
          <p:nvPr>
            <p:ph type="dt" sz="half" idx="10"/>
          </p:nvPr>
        </p:nvSpPr>
        <p:spPr/>
        <p:txBody>
          <a:bodyPr/>
          <a:lstStyle/>
          <a:p>
            <a:fld id="{933B091F-5592-454C-8D1C-8BC619B8ED2C}" type="datetimeFigureOut">
              <a:rPr lang="en-US" smtClean="0"/>
              <a:t>8/27/2024</a:t>
            </a:fld>
            <a:endParaRPr lang="en-US"/>
          </a:p>
        </p:txBody>
      </p:sp>
      <p:sp>
        <p:nvSpPr>
          <p:cNvPr id="5" name="Footer Placeholder 4">
            <a:extLst>
              <a:ext uri="{FF2B5EF4-FFF2-40B4-BE49-F238E27FC236}">
                <a16:creationId xmlns:a16="http://schemas.microsoft.com/office/drawing/2014/main" id="{07AF3A33-0703-4150-87EF-902BC75BBC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25EEF8-9401-4EAD-AD3C-7A1F4F7147C9}"/>
              </a:ext>
            </a:extLst>
          </p:cNvPr>
          <p:cNvSpPr>
            <a:spLocks noGrp="1"/>
          </p:cNvSpPr>
          <p:nvPr>
            <p:ph type="sldNum" sz="quarter" idx="12"/>
          </p:nvPr>
        </p:nvSpPr>
        <p:spPr/>
        <p:txBody>
          <a:bodyPr/>
          <a:lstStyle/>
          <a:p>
            <a:fld id="{123AFC6F-0230-42E1-8ADF-69C34E4C2A84}" type="slidenum">
              <a:rPr lang="en-US" smtClean="0"/>
              <a:t>‹#›</a:t>
            </a:fld>
            <a:endParaRPr lang="en-US"/>
          </a:p>
        </p:txBody>
      </p:sp>
    </p:spTree>
    <p:extLst>
      <p:ext uri="{BB962C8B-B14F-4D97-AF65-F5344CB8AC3E}">
        <p14:creationId xmlns:p14="http://schemas.microsoft.com/office/powerpoint/2010/main" val="326575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115FF-5F09-4D23-8B5B-2F245A1CFC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4F7808-9C3E-4622-A491-426490F67E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92831-8811-4579-90D7-D28158935FE7}"/>
              </a:ext>
            </a:extLst>
          </p:cNvPr>
          <p:cNvSpPr>
            <a:spLocks noGrp="1"/>
          </p:cNvSpPr>
          <p:nvPr>
            <p:ph type="dt" sz="half" idx="10"/>
          </p:nvPr>
        </p:nvSpPr>
        <p:spPr/>
        <p:txBody>
          <a:bodyPr/>
          <a:lstStyle/>
          <a:p>
            <a:fld id="{933B091F-5592-454C-8D1C-8BC619B8ED2C}" type="datetimeFigureOut">
              <a:rPr lang="en-US" smtClean="0"/>
              <a:t>8/27/2024</a:t>
            </a:fld>
            <a:endParaRPr lang="en-US"/>
          </a:p>
        </p:txBody>
      </p:sp>
      <p:sp>
        <p:nvSpPr>
          <p:cNvPr id="5" name="Footer Placeholder 4">
            <a:extLst>
              <a:ext uri="{FF2B5EF4-FFF2-40B4-BE49-F238E27FC236}">
                <a16:creationId xmlns:a16="http://schemas.microsoft.com/office/drawing/2014/main" id="{7FC3152D-3C05-42C7-B125-F21508895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27AFC3-D84B-4563-9864-54749F254180}"/>
              </a:ext>
            </a:extLst>
          </p:cNvPr>
          <p:cNvSpPr>
            <a:spLocks noGrp="1"/>
          </p:cNvSpPr>
          <p:nvPr>
            <p:ph type="sldNum" sz="quarter" idx="12"/>
          </p:nvPr>
        </p:nvSpPr>
        <p:spPr/>
        <p:txBody>
          <a:bodyPr/>
          <a:lstStyle/>
          <a:p>
            <a:fld id="{123AFC6F-0230-42E1-8ADF-69C34E4C2A84}" type="slidenum">
              <a:rPr lang="en-US" smtClean="0"/>
              <a:t>‹#›</a:t>
            </a:fld>
            <a:endParaRPr lang="en-US"/>
          </a:p>
        </p:txBody>
      </p:sp>
    </p:spTree>
    <p:extLst>
      <p:ext uri="{BB962C8B-B14F-4D97-AF65-F5344CB8AC3E}">
        <p14:creationId xmlns:p14="http://schemas.microsoft.com/office/powerpoint/2010/main" val="3461747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A7B3-2D5C-4BA7-873C-12D01CC73732}"/>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id="{E4CC4FAA-0E95-42AF-B6DE-C57A6B49F3F0}"/>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3822CF-89AC-437F-AD38-4CFD48B594ED}"/>
              </a:ext>
            </a:extLst>
          </p:cNvPr>
          <p:cNvSpPr>
            <a:spLocks noGrp="1"/>
          </p:cNvSpPr>
          <p:nvPr>
            <p:ph type="dt" sz="half" idx="10"/>
          </p:nvPr>
        </p:nvSpPr>
        <p:spPr/>
        <p:txBody>
          <a:bodyPr/>
          <a:lstStyle/>
          <a:p>
            <a:fld id="{933B091F-5592-454C-8D1C-8BC619B8ED2C}" type="datetimeFigureOut">
              <a:rPr lang="en-US" smtClean="0"/>
              <a:t>8/27/2024</a:t>
            </a:fld>
            <a:endParaRPr lang="en-US"/>
          </a:p>
        </p:txBody>
      </p:sp>
      <p:sp>
        <p:nvSpPr>
          <p:cNvPr id="5" name="Footer Placeholder 4">
            <a:extLst>
              <a:ext uri="{FF2B5EF4-FFF2-40B4-BE49-F238E27FC236}">
                <a16:creationId xmlns:a16="http://schemas.microsoft.com/office/drawing/2014/main" id="{A33B49F5-7CBC-46B5-870B-E1581EF577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7D53AC-D6DC-437E-B542-D62831B3D018}"/>
              </a:ext>
            </a:extLst>
          </p:cNvPr>
          <p:cNvSpPr>
            <a:spLocks noGrp="1"/>
          </p:cNvSpPr>
          <p:nvPr>
            <p:ph type="sldNum" sz="quarter" idx="12"/>
          </p:nvPr>
        </p:nvSpPr>
        <p:spPr/>
        <p:txBody>
          <a:bodyPr/>
          <a:lstStyle/>
          <a:p>
            <a:fld id="{123AFC6F-0230-42E1-8ADF-69C34E4C2A84}" type="slidenum">
              <a:rPr lang="en-US" smtClean="0"/>
              <a:t>‹#›</a:t>
            </a:fld>
            <a:endParaRPr lang="en-US"/>
          </a:p>
        </p:txBody>
      </p:sp>
    </p:spTree>
    <p:extLst>
      <p:ext uri="{BB962C8B-B14F-4D97-AF65-F5344CB8AC3E}">
        <p14:creationId xmlns:p14="http://schemas.microsoft.com/office/powerpoint/2010/main" val="2841210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FBC3D-1C8D-4AD6-B5FC-550BA20CBA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EFE170-D977-43A3-BEEC-1EDD0EC6DF41}"/>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147CE1-7F68-4355-A80B-2649CDAA0B43}"/>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0BBE91-F2D0-4E27-BFEC-3F0631128FE3}"/>
              </a:ext>
            </a:extLst>
          </p:cNvPr>
          <p:cNvSpPr>
            <a:spLocks noGrp="1"/>
          </p:cNvSpPr>
          <p:nvPr>
            <p:ph type="dt" sz="half" idx="10"/>
          </p:nvPr>
        </p:nvSpPr>
        <p:spPr/>
        <p:txBody>
          <a:bodyPr/>
          <a:lstStyle/>
          <a:p>
            <a:fld id="{933B091F-5592-454C-8D1C-8BC619B8ED2C}" type="datetimeFigureOut">
              <a:rPr lang="en-US" smtClean="0"/>
              <a:t>8/27/2024</a:t>
            </a:fld>
            <a:endParaRPr lang="en-US"/>
          </a:p>
        </p:txBody>
      </p:sp>
      <p:sp>
        <p:nvSpPr>
          <p:cNvPr id="6" name="Footer Placeholder 5">
            <a:extLst>
              <a:ext uri="{FF2B5EF4-FFF2-40B4-BE49-F238E27FC236}">
                <a16:creationId xmlns:a16="http://schemas.microsoft.com/office/drawing/2014/main" id="{4D9ECA26-C0C5-4B11-9F55-49ACD076B8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B6A9D2-168E-4851-AF6F-575478AEF330}"/>
              </a:ext>
            </a:extLst>
          </p:cNvPr>
          <p:cNvSpPr>
            <a:spLocks noGrp="1"/>
          </p:cNvSpPr>
          <p:nvPr>
            <p:ph type="sldNum" sz="quarter" idx="12"/>
          </p:nvPr>
        </p:nvSpPr>
        <p:spPr/>
        <p:txBody>
          <a:bodyPr/>
          <a:lstStyle/>
          <a:p>
            <a:fld id="{123AFC6F-0230-42E1-8ADF-69C34E4C2A84}" type="slidenum">
              <a:rPr lang="en-US" smtClean="0"/>
              <a:t>‹#›</a:t>
            </a:fld>
            <a:endParaRPr lang="en-US"/>
          </a:p>
        </p:txBody>
      </p:sp>
    </p:spTree>
    <p:extLst>
      <p:ext uri="{BB962C8B-B14F-4D97-AF65-F5344CB8AC3E}">
        <p14:creationId xmlns:p14="http://schemas.microsoft.com/office/powerpoint/2010/main" val="2512097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346D-FA5E-4895-ABF9-1F6D4A10A27E}"/>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609947-4091-4760-A47E-D79D168A6231}"/>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B6705BBB-D8A4-40C8-A125-8DD49B751605}"/>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8DA1AB-AA7C-4884-94B8-AD2DCA9D579D}"/>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E0FAE0C8-81A2-46DF-82D4-55933BDCCA05}"/>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6FF32F-95B0-4FA8-AD98-83DDC8A78F4C}"/>
              </a:ext>
            </a:extLst>
          </p:cNvPr>
          <p:cNvSpPr>
            <a:spLocks noGrp="1"/>
          </p:cNvSpPr>
          <p:nvPr>
            <p:ph type="dt" sz="half" idx="10"/>
          </p:nvPr>
        </p:nvSpPr>
        <p:spPr/>
        <p:txBody>
          <a:bodyPr/>
          <a:lstStyle/>
          <a:p>
            <a:fld id="{933B091F-5592-454C-8D1C-8BC619B8ED2C}" type="datetimeFigureOut">
              <a:rPr lang="en-US" smtClean="0"/>
              <a:t>8/27/2024</a:t>
            </a:fld>
            <a:endParaRPr lang="en-US"/>
          </a:p>
        </p:txBody>
      </p:sp>
      <p:sp>
        <p:nvSpPr>
          <p:cNvPr id="8" name="Footer Placeholder 7">
            <a:extLst>
              <a:ext uri="{FF2B5EF4-FFF2-40B4-BE49-F238E27FC236}">
                <a16:creationId xmlns:a16="http://schemas.microsoft.com/office/drawing/2014/main" id="{8116DB67-3E3E-4C63-888D-9EB6A46209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9C4D8D-7B8E-4EC2-80AB-D4FE81AABE04}"/>
              </a:ext>
            </a:extLst>
          </p:cNvPr>
          <p:cNvSpPr>
            <a:spLocks noGrp="1"/>
          </p:cNvSpPr>
          <p:nvPr>
            <p:ph type="sldNum" sz="quarter" idx="12"/>
          </p:nvPr>
        </p:nvSpPr>
        <p:spPr/>
        <p:txBody>
          <a:bodyPr/>
          <a:lstStyle/>
          <a:p>
            <a:fld id="{123AFC6F-0230-42E1-8ADF-69C34E4C2A84}" type="slidenum">
              <a:rPr lang="en-US" smtClean="0"/>
              <a:t>‹#›</a:t>
            </a:fld>
            <a:endParaRPr lang="en-US"/>
          </a:p>
        </p:txBody>
      </p:sp>
    </p:spTree>
    <p:extLst>
      <p:ext uri="{BB962C8B-B14F-4D97-AF65-F5344CB8AC3E}">
        <p14:creationId xmlns:p14="http://schemas.microsoft.com/office/powerpoint/2010/main" val="2967674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EDF83-5A10-461A-9D87-E1B69B635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E4F251-F6E4-4654-8241-FC4FBFDAB181}"/>
              </a:ext>
            </a:extLst>
          </p:cNvPr>
          <p:cNvSpPr>
            <a:spLocks noGrp="1"/>
          </p:cNvSpPr>
          <p:nvPr>
            <p:ph type="dt" sz="half" idx="10"/>
          </p:nvPr>
        </p:nvSpPr>
        <p:spPr/>
        <p:txBody>
          <a:bodyPr/>
          <a:lstStyle/>
          <a:p>
            <a:fld id="{933B091F-5592-454C-8D1C-8BC619B8ED2C}" type="datetimeFigureOut">
              <a:rPr lang="en-US" smtClean="0"/>
              <a:t>8/27/2024</a:t>
            </a:fld>
            <a:endParaRPr lang="en-US"/>
          </a:p>
        </p:txBody>
      </p:sp>
      <p:sp>
        <p:nvSpPr>
          <p:cNvPr id="4" name="Footer Placeholder 3">
            <a:extLst>
              <a:ext uri="{FF2B5EF4-FFF2-40B4-BE49-F238E27FC236}">
                <a16:creationId xmlns:a16="http://schemas.microsoft.com/office/drawing/2014/main" id="{BE7E34A7-5476-4D6F-9618-0F01017004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9055AC-8CB1-46BD-9879-08468C31EA56}"/>
              </a:ext>
            </a:extLst>
          </p:cNvPr>
          <p:cNvSpPr>
            <a:spLocks noGrp="1"/>
          </p:cNvSpPr>
          <p:nvPr>
            <p:ph type="sldNum" sz="quarter" idx="12"/>
          </p:nvPr>
        </p:nvSpPr>
        <p:spPr/>
        <p:txBody>
          <a:bodyPr/>
          <a:lstStyle/>
          <a:p>
            <a:fld id="{123AFC6F-0230-42E1-8ADF-69C34E4C2A84}" type="slidenum">
              <a:rPr lang="en-US" smtClean="0"/>
              <a:t>‹#›</a:t>
            </a:fld>
            <a:endParaRPr lang="en-US"/>
          </a:p>
        </p:txBody>
      </p:sp>
    </p:spTree>
    <p:extLst>
      <p:ext uri="{BB962C8B-B14F-4D97-AF65-F5344CB8AC3E}">
        <p14:creationId xmlns:p14="http://schemas.microsoft.com/office/powerpoint/2010/main" val="19704359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E8C392-0FB7-4E08-938E-6212B59F6178}"/>
              </a:ext>
            </a:extLst>
          </p:cNvPr>
          <p:cNvSpPr>
            <a:spLocks noGrp="1"/>
          </p:cNvSpPr>
          <p:nvPr>
            <p:ph type="dt" sz="half" idx="10"/>
          </p:nvPr>
        </p:nvSpPr>
        <p:spPr/>
        <p:txBody>
          <a:bodyPr/>
          <a:lstStyle/>
          <a:p>
            <a:fld id="{933B091F-5592-454C-8D1C-8BC619B8ED2C}" type="datetimeFigureOut">
              <a:rPr lang="en-US" smtClean="0"/>
              <a:t>8/27/2024</a:t>
            </a:fld>
            <a:endParaRPr lang="en-US"/>
          </a:p>
        </p:txBody>
      </p:sp>
      <p:sp>
        <p:nvSpPr>
          <p:cNvPr id="3" name="Footer Placeholder 2">
            <a:extLst>
              <a:ext uri="{FF2B5EF4-FFF2-40B4-BE49-F238E27FC236}">
                <a16:creationId xmlns:a16="http://schemas.microsoft.com/office/drawing/2014/main" id="{89FB5B4B-5CD0-43D9-933C-0ADB200A5A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8FF5F1-42CF-4946-8FC6-975CE907459C}"/>
              </a:ext>
            </a:extLst>
          </p:cNvPr>
          <p:cNvSpPr>
            <a:spLocks noGrp="1"/>
          </p:cNvSpPr>
          <p:nvPr>
            <p:ph type="sldNum" sz="quarter" idx="12"/>
          </p:nvPr>
        </p:nvSpPr>
        <p:spPr/>
        <p:txBody>
          <a:bodyPr/>
          <a:lstStyle/>
          <a:p>
            <a:fld id="{123AFC6F-0230-42E1-8ADF-69C34E4C2A84}" type="slidenum">
              <a:rPr lang="en-US" smtClean="0"/>
              <a:t>‹#›</a:t>
            </a:fld>
            <a:endParaRPr lang="en-US"/>
          </a:p>
        </p:txBody>
      </p:sp>
    </p:spTree>
    <p:extLst>
      <p:ext uri="{BB962C8B-B14F-4D97-AF65-F5344CB8AC3E}">
        <p14:creationId xmlns:p14="http://schemas.microsoft.com/office/powerpoint/2010/main" val="36426882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56FBF-08E3-4AC6-B099-2C99F360F61E}"/>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3551E4F2-755F-4FBA-985F-9AB3247D4EF1}"/>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6402EF-6D5E-47F0-AB9B-65CE02E36D0C}"/>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600A5787-0F85-4E7C-9EED-20DB5E7EE819}"/>
              </a:ext>
            </a:extLst>
          </p:cNvPr>
          <p:cNvSpPr>
            <a:spLocks noGrp="1"/>
          </p:cNvSpPr>
          <p:nvPr>
            <p:ph type="dt" sz="half" idx="10"/>
          </p:nvPr>
        </p:nvSpPr>
        <p:spPr/>
        <p:txBody>
          <a:bodyPr/>
          <a:lstStyle/>
          <a:p>
            <a:fld id="{933B091F-5592-454C-8D1C-8BC619B8ED2C}" type="datetimeFigureOut">
              <a:rPr lang="en-US" smtClean="0"/>
              <a:t>8/27/2024</a:t>
            </a:fld>
            <a:endParaRPr lang="en-US"/>
          </a:p>
        </p:txBody>
      </p:sp>
      <p:sp>
        <p:nvSpPr>
          <p:cNvPr id="6" name="Footer Placeholder 5">
            <a:extLst>
              <a:ext uri="{FF2B5EF4-FFF2-40B4-BE49-F238E27FC236}">
                <a16:creationId xmlns:a16="http://schemas.microsoft.com/office/drawing/2014/main" id="{E913EF44-EF9B-4543-B06E-CCB04CC360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51FF2-6161-4C4A-AE68-234A138C3EF4}"/>
              </a:ext>
            </a:extLst>
          </p:cNvPr>
          <p:cNvSpPr>
            <a:spLocks noGrp="1"/>
          </p:cNvSpPr>
          <p:nvPr>
            <p:ph type="sldNum" sz="quarter" idx="12"/>
          </p:nvPr>
        </p:nvSpPr>
        <p:spPr/>
        <p:txBody>
          <a:bodyPr/>
          <a:lstStyle/>
          <a:p>
            <a:fld id="{123AFC6F-0230-42E1-8ADF-69C34E4C2A84}" type="slidenum">
              <a:rPr lang="en-US" smtClean="0"/>
              <a:t>‹#›</a:t>
            </a:fld>
            <a:endParaRPr lang="en-US"/>
          </a:p>
        </p:txBody>
      </p:sp>
    </p:spTree>
    <p:extLst>
      <p:ext uri="{BB962C8B-B14F-4D97-AF65-F5344CB8AC3E}">
        <p14:creationId xmlns:p14="http://schemas.microsoft.com/office/powerpoint/2010/main" val="2498775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4AAD7-45D8-4AAC-B639-A8C02D9518D7}"/>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id="{538DCB9D-B725-4582-9437-EAE95CD1D8A7}"/>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id="{04786B2E-6DD5-44A4-99C9-D00AE1DFD44B}"/>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BAB54BB4-117F-4057-AAA5-8DAD819C1C7D}"/>
              </a:ext>
            </a:extLst>
          </p:cNvPr>
          <p:cNvSpPr>
            <a:spLocks noGrp="1"/>
          </p:cNvSpPr>
          <p:nvPr>
            <p:ph type="dt" sz="half" idx="10"/>
          </p:nvPr>
        </p:nvSpPr>
        <p:spPr/>
        <p:txBody>
          <a:bodyPr/>
          <a:lstStyle/>
          <a:p>
            <a:fld id="{933B091F-5592-454C-8D1C-8BC619B8ED2C}" type="datetimeFigureOut">
              <a:rPr lang="en-US" smtClean="0"/>
              <a:t>8/27/2024</a:t>
            </a:fld>
            <a:endParaRPr lang="en-US"/>
          </a:p>
        </p:txBody>
      </p:sp>
      <p:sp>
        <p:nvSpPr>
          <p:cNvPr id="6" name="Footer Placeholder 5">
            <a:extLst>
              <a:ext uri="{FF2B5EF4-FFF2-40B4-BE49-F238E27FC236}">
                <a16:creationId xmlns:a16="http://schemas.microsoft.com/office/drawing/2014/main" id="{11E643E1-C65C-4208-9490-871689B099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FB990A-2983-4991-A39C-A4C00261C930}"/>
              </a:ext>
            </a:extLst>
          </p:cNvPr>
          <p:cNvSpPr>
            <a:spLocks noGrp="1"/>
          </p:cNvSpPr>
          <p:nvPr>
            <p:ph type="sldNum" sz="quarter" idx="12"/>
          </p:nvPr>
        </p:nvSpPr>
        <p:spPr/>
        <p:txBody>
          <a:bodyPr/>
          <a:lstStyle/>
          <a:p>
            <a:fld id="{123AFC6F-0230-42E1-8ADF-69C34E4C2A84}" type="slidenum">
              <a:rPr lang="en-US" smtClean="0"/>
              <a:t>‹#›</a:t>
            </a:fld>
            <a:endParaRPr lang="en-US"/>
          </a:p>
        </p:txBody>
      </p:sp>
    </p:spTree>
    <p:extLst>
      <p:ext uri="{BB962C8B-B14F-4D97-AF65-F5344CB8AC3E}">
        <p14:creationId xmlns:p14="http://schemas.microsoft.com/office/powerpoint/2010/main" val="42615792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75207-02D2-4948-8C94-6C73650454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98E1A7-5243-4EF1-86F6-41F1E40D41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F4765F-F923-47CF-909C-B9166014C87C}"/>
              </a:ext>
            </a:extLst>
          </p:cNvPr>
          <p:cNvSpPr>
            <a:spLocks noGrp="1"/>
          </p:cNvSpPr>
          <p:nvPr>
            <p:ph type="dt" sz="half" idx="10"/>
          </p:nvPr>
        </p:nvSpPr>
        <p:spPr/>
        <p:txBody>
          <a:bodyPr/>
          <a:lstStyle/>
          <a:p>
            <a:fld id="{933B091F-5592-454C-8D1C-8BC619B8ED2C}" type="datetimeFigureOut">
              <a:rPr lang="en-US" smtClean="0"/>
              <a:t>8/27/2024</a:t>
            </a:fld>
            <a:endParaRPr lang="en-US"/>
          </a:p>
        </p:txBody>
      </p:sp>
      <p:sp>
        <p:nvSpPr>
          <p:cNvPr id="5" name="Footer Placeholder 4">
            <a:extLst>
              <a:ext uri="{FF2B5EF4-FFF2-40B4-BE49-F238E27FC236}">
                <a16:creationId xmlns:a16="http://schemas.microsoft.com/office/drawing/2014/main" id="{6ABF2F1A-0392-4239-A633-F12EB661C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3A829E-C609-4DCC-ABEE-01D9B4BD1A52}"/>
              </a:ext>
            </a:extLst>
          </p:cNvPr>
          <p:cNvSpPr>
            <a:spLocks noGrp="1"/>
          </p:cNvSpPr>
          <p:nvPr>
            <p:ph type="sldNum" sz="quarter" idx="12"/>
          </p:nvPr>
        </p:nvSpPr>
        <p:spPr/>
        <p:txBody>
          <a:bodyPr/>
          <a:lstStyle/>
          <a:p>
            <a:fld id="{123AFC6F-0230-42E1-8ADF-69C34E4C2A84}" type="slidenum">
              <a:rPr lang="en-US" smtClean="0"/>
              <a:t>‹#›</a:t>
            </a:fld>
            <a:endParaRPr lang="en-US"/>
          </a:p>
        </p:txBody>
      </p:sp>
    </p:spTree>
    <p:extLst>
      <p:ext uri="{BB962C8B-B14F-4D97-AF65-F5344CB8AC3E}">
        <p14:creationId xmlns:p14="http://schemas.microsoft.com/office/powerpoint/2010/main" val="2786395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6BBA82-B9D2-4987-8BDE-74203E033BD7}"/>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63A2EC-CE82-4D09-A9C0-3740BA954524}"/>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E3A6F2-2EE7-471A-A591-D0A0CC94FE48}"/>
              </a:ext>
            </a:extLst>
          </p:cNvPr>
          <p:cNvSpPr>
            <a:spLocks noGrp="1"/>
          </p:cNvSpPr>
          <p:nvPr>
            <p:ph type="dt" sz="half" idx="10"/>
          </p:nvPr>
        </p:nvSpPr>
        <p:spPr/>
        <p:txBody>
          <a:bodyPr/>
          <a:lstStyle/>
          <a:p>
            <a:fld id="{933B091F-5592-454C-8D1C-8BC619B8ED2C}" type="datetimeFigureOut">
              <a:rPr lang="en-US" smtClean="0"/>
              <a:t>8/27/2024</a:t>
            </a:fld>
            <a:endParaRPr lang="en-US"/>
          </a:p>
        </p:txBody>
      </p:sp>
      <p:sp>
        <p:nvSpPr>
          <p:cNvPr id="5" name="Footer Placeholder 4">
            <a:extLst>
              <a:ext uri="{FF2B5EF4-FFF2-40B4-BE49-F238E27FC236}">
                <a16:creationId xmlns:a16="http://schemas.microsoft.com/office/drawing/2014/main" id="{A98EF8FB-043F-44E4-AFBE-55E97284BA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7D9CC2-8609-40D3-AC60-2F96E7C25D8A}"/>
              </a:ext>
            </a:extLst>
          </p:cNvPr>
          <p:cNvSpPr>
            <a:spLocks noGrp="1"/>
          </p:cNvSpPr>
          <p:nvPr>
            <p:ph type="sldNum" sz="quarter" idx="12"/>
          </p:nvPr>
        </p:nvSpPr>
        <p:spPr/>
        <p:txBody>
          <a:bodyPr/>
          <a:lstStyle/>
          <a:p>
            <a:fld id="{123AFC6F-0230-42E1-8ADF-69C34E4C2A84}" type="slidenum">
              <a:rPr lang="en-US" smtClean="0"/>
              <a:t>‹#›</a:t>
            </a:fld>
            <a:endParaRPr lang="en-US"/>
          </a:p>
        </p:txBody>
      </p:sp>
    </p:spTree>
    <p:extLst>
      <p:ext uri="{BB962C8B-B14F-4D97-AF65-F5344CB8AC3E}">
        <p14:creationId xmlns:p14="http://schemas.microsoft.com/office/powerpoint/2010/main" val="3896281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C1C938-66F4-4DCE-8B5A-6CFCD7B44DD8}"/>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498924-7A2B-4D49-AA44-B5861E57F043}"/>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6D2A2-2255-4AAD-811E-F8905234ECBF}"/>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933B091F-5592-454C-8D1C-8BC619B8ED2C}" type="datetimeFigureOut">
              <a:rPr lang="en-US" smtClean="0"/>
              <a:t>8/27/2024</a:t>
            </a:fld>
            <a:endParaRPr lang="en-US"/>
          </a:p>
        </p:txBody>
      </p:sp>
      <p:sp>
        <p:nvSpPr>
          <p:cNvPr id="5" name="Footer Placeholder 4">
            <a:extLst>
              <a:ext uri="{FF2B5EF4-FFF2-40B4-BE49-F238E27FC236}">
                <a16:creationId xmlns:a16="http://schemas.microsoft.com/office/drawing/2014/main" id="{38287DC5-E8ED-4B96-B31A-4A274B8570F8}"/>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A9CAE8-E863-4F32-AF59-9AC61E03C418}"/>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123AFC6F-0230-42E1-8ADF-69C34E4C2A84}" type="slidenum">
              <a:rPr lang="en-US" smtClean="0"/>
              <a:t>‹#›</a:t>
            </a:fld>
            <a:endParaRPr lang="en-US"/>
          </a:p>
        </p:txBody>
      </p:sp>
    </p:spTree>
    <p:extLst>
      <p:ext uri="{BB962C8B-B14F-4D97-AF65-F5344CB8AC3E}">
        <p14:creationId xmlns:p14="http://schemas.microsoft.com/office/powerpoint/2010/main" val="28647399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3.svg"/><Relationship Id="rId7" Type="http://schemas.openxmlformats.org/officeDocument/2006/relationships/diagramLayout" Target="../diagrams/layout1.xm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diagramData" Target="../diagrams/data1.xml"/><Relationship Id="rId5" Type="http://schemas.openxmlformats.org/officeDocument/2006/relationships/image" Target="../media/image38.svg"/><Relationship Id="rId10" Type="http://schemas.microsoft.com/office/2007/relationships/diagramDrawing" Target="../diagrams/drawing1.xml"/><Relationship Id="rId4" Type="http://schemas.openxmlformats.org/officeDocument/2006/relationships/image" Target="../media/image37.png"/><Relationship Id="rId9" Type="http://schemas.openxmlformats.org/officeDocument/2006/relationships/diagramColors" Target="../diagrams/colors1.xml"/></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6122" r="-2520" b="-91699"/>
            </a:stretch>
          </a:blipFill>
        </p:spPr>
      </p:sp>
      <p:sp>
        <p:nvSpPr>
          <p:cNvPr id="3" name="AutoShape 3"/>
          <p:cNvSpPr/>
          <p:nvPr/>
        </p:nvSpPr>
        <p:spPr>
          <a:xfrm rot="-7020778">
            <a:off x="-6402716" y="821505"/>
            <a:ext cx="16230600" cy="10441156"/>
          </a:xfrm>
          <a:prstGeom prst="rect">
            <a:avLst/>
          </a:prstGeom>
          <a:solidFill>
            <a:srgbClr val="213559"/>
          </a:solidFill>
        </p:spPr>
      </p:sp>
      <p:sp>
        <p:nvSpPr>
          <p:cNvPr id="4" name="AutoShape 4"/>
          <p:cNvSpPr/>
          <p:nvPr/>
        </p:nvSpPr>
        <p:spPr>
          <a:xfrm rot="-7020778">
            <a:off x="-7572377" y="821504"/>
            <a:ext cx="16230600" cy="10441156"/>
          </a:xfrm>
          <a:prstGeom prst="rect">
            <a:avLst/>
          </a:prstGeom>
          <a:solidFill>
            <a:srgbClr val="263F6B"/>
          </a:solidFill>
        </p:spPr>
        <p:txBody>
          <a:bodyPr/>
          <a:lstStyle/>
          <a:p>
            <a:endParaRPr lang="en-IN" dirty="0"/>
          </a:p>
        </p:txBody>
      </p:sp>
      <p:sp>
        <p:nvSpPr>
          <p:cNvPr id="5" name="TextBox 5"/>
          <p:cNvSpPr txBox="1"/>
          <p:nvPr/>
        </p:nvSpPr>
        <p:spPr>
          <a:xfrm>
            <a:off x="1085843" y="4391855"/>
            <a:ext cx="13677900" cy="1754070"/>
          </a:xfrm>
          <a:prstGeom prst="rect">
            <a:avLst/>
          </a:prstGeom>
        </p:spPr>
        <p:txBody>
          <a:bodyPr wrap="square" lIns="0" tIns="0" rIns="0" bIns="0" rtlCol="0" anchor="t">
            <a:spAutoFit/>
          </a:bodyPr>
          <a:lstStyle/>
          <a:p>
            <a:pPr algn="l">
              <a:lnSpc>
                <a:spcPts val="13338"/>
              </a:lnSpc>
            </a:pPr>
            <a:r>
              <a:rPr lang="en-US" sz="14986" spc="-884" dirty="0">
                <a:solidFill>
                  <a:srgbClr val="FFFFFF"/>
                </a:solidFill>
                <a:latin typeface="Montserrat Ultra-Bold Italics"/>
                <a:ea typeface="Montserrat Ultra-Bold Italics"/>
                <a:cs typeface="Montserrat Ultra-Bold Italics"/>
                <a:sym typeface="Montserrat Ultra-Bold Italics"/>
              </a:rPr>
              <a:t>HR ANALYTICS</a:t>
            </a:r>
          </a:p>
        </p:txBody>
      </p:sp>
      <p:sp>
        <p:nvSpPr>
          <p:cNvPr id="6" name="TextBox 6"/>
          <p:cNvSpPr txBox="1"/>
          <p:nvPr/>
        </p:nvSpPr>
        <p:spPr>
          <a:xfrm>
            <a:off x="12106851" y="1085850"/>
            <a:ext cx="5152449" cy="360291"/>
          </a:xfrm>
          <a:prstGeom prst="rect">
            <a:avLst/>
          </a:prstGeom>
        </p:spPr>
        <p:txBody>
          <a:bodyPr wrap="square" lIns="0" tIns="0" rIns="0" bIns="0" rtlCol="0" anchor="t">
            <a:spAutoFit/>
          </a:bodyPr>
          <a:lstStyle/>
          <a:p>
            <a:pPr algn="r">
              <a:lnSpc>
                <a:spcPts val="2814"/>
              </a:lnSpc>
            </a:pPr>
            <a:r>
              <a:rPr lang="en-US" sz="2871" spc="57" dirty="0">
                <a:solidFill>
                  <a:srgbClr val="FFFFFF"/>
                </a:solidFill>
                <a:latin typeface="Montserrat Italics"/>
                <a:ea typeface="Montserrat Italics"/>
                <a:cs typeface="Montserrat Italics"/>
                <a:sym typeface="Montserrat Italics"/>
              </a:rPr>
              <a:t>EMPLOYEE RETENTION</a:t>
            </a:r>
          </a:p>
        </p:txBody>
      </p:sp>
      <p:sp>
        <p:nvSpPr>
          <p:cNvPr id="7" name="Freeform 7"/>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AutoShape 9"/>
          <p:cNvSpPr/>
          <p:nvPr/>
        </p:nvSpPr>
        <p:spPr>
          <a:xfrm>
            <a:off x="-1536273" y="4580698"/>
            <a:ext cx="5244233" cy="0"/>
          </a:xfrm>
          <a:prstGeom prst="line">
            <a:avLst/>
          </a:prstGeom>
          <a:ln w="19050" cap="rnd">
            <a:solidFill>
              <a:srgbClr val="FFFFFF"/>
            </a:solidFill>
            <a:prstDash val="solid"/>
            <a:headEnd type="none" w="sm" len="sm"/>
            <a:tailEnd type="none" w="sm" len="sm"/>
          </a:ln>
        </p:spPr>
      </p:sp>
      <p:sp>
        <p:nvSpPr>
          <p:cNvPr id="10" name="AutoShape 10"/>
          <p:cNvSpPr/>
          <p:nvPr/>
        </p:nvSpPr>
        <p:spPr>
          <a:xfrm>
            <a:off x="-2298994" y="9582841"/>
            <a:ext cx="9005773" cy="0"/>
          </a:xfrm>
          <a:prstGeom prst="line">
            <a:avLst/>
          </a:prstGeom>
          <a:ln w="19050" cap="rnd">
            <a:solidFill>
              <a:srgbClr val="FFFFFF"/>
            </a:solidFill>
            <a:prstDash val="solid"/>
            <a:headEnd type="none" w="sm" len="sm"/>
            <a:tailEnd type="none" w="sm" len="sm"/>
          </a:ln>
        </p:spPr>
      </p:sp>
      <p:sp>
        <p:nvSpPr>
          <p:cNvPr id="11" name="AutoShape 11"/>
          <p:cNvSpPr/>
          <p:nvPr/>
        </p:nvSpPr>
        <p:spPr>
          <a:xfrm>
            <a:off x="-3516288" y="3712270"/>
            <a:ext cx="5720180" cy="0"/>
          </a:xfrm>
          <a:prstGeom prst="line">
            <a:avLst/>
          </a:prstGeom>
          <a:ln w="19050" cap="rnd">
            <a:solidFill>
              <a:srgbClr val="FFFFFF"/>
            </a:solidFill>
            <a:prstDash val="solid"/>
            <a:headEnd type="none" w="sm" len="sm"/>
            <a:tailEnd type="none" w="sm" len="sm"/>
          </a:ln>
        </p:spPr>
      </p:sp>
      <p:sp>
        <p:nvSpPr>
          <p:cNvPr id="12" name="AutoShape 12"/>
          <p:cNvSpPr/>
          <p:nvPr/>
        </p:nvSpPr>
        <p:spPr>
          <a:xfrm>
            <a:off x="3066191" y="2823187"/>
            <a:ext cx="930938" cy="0"/>
          </a:xfrm>
          <a:prstGeom prst="line">
            <a:avLst/>
          </a:prstGeom>
          <a:ln w="19050" cap="rnd">
            <a:solidFill>
              <a:srgbClr val="FFFFFF"/>
            </a:solidFill>
            <a:prstDash val="solid"/>
            <a:headEnd type="none" w="sm" len="sm"/>
            <a:tailEnd type="none" w="sm" len="sm"/>
          </a:ln>
        </p:spPr>
      </p:sp>
      <p:sp>
        <p:nvSpPr>
          <p:cNvPr id="13" name="AutoShape 13"/>
          <p:cNvSpPr/>
          <p:nvPr/>
        </p:nvSpPr>
        <p:spPr>
          <a:xfrm>
            <a:off x="628699" y="2392260"/>
            <a:ext cx="1291530" cy="0"/>
          </a:xfrm>
          <a:prstGeom prst="line">
            <a:avLst/>
          </a:prstGeom>
          <a:ln w="19050" cap="rnd">
            <a:solidFill>
              <a:srgbClr val="FFFFFF"/>
            </a:solidFill>
            <a:prstDash val="solid"/>
            <a:headEnd type="none" w="sm" len="sm"/>
            <a:tailEnd type="none" w="sm" len="sm"/>
          </a:ln>
        </p:spPr>
      </p:sp>
      <p:sp>
        <p:nvSpPr>
          <p:cNvPr id="14" name="TextBox 8">
            <a:extLst>
              <a:ext uri="{FF2B5EF4-FFF2-40B4-BE49-F238E27FC236}">
                <a16:creationId xmlns:a16="http://schemas.microsoft.com/office/drawing/2014/main" id="{5950911C-6706-6D36-D1C9-55F4CFFFC5D2}"/>
              </a:ext>
            </a:extLst>
          </p:cNvPr>
          <p:cNvSpPr txBox="1"/>
          <p:nvPr/>
        </p:nvSpPr>
        <p:spPr>
          <a:xfrm>
            <a:off x="85875" y="5968573"/>
            <a:ext cx="5095726" cy="2948371"/>
          </a:xfrm>
          <a:prstGeom prst="rect">
            <a:avLst/>
          </a:prstGeom>
        </p:spPr>
        <p:txBody>
          <a:bodyPr wrap="square" lIns="0" tIns="0" rIns="0" bIns="0" rtlCol="0" anchor="t">
            <a:spAutoFit/>
          </a:bodyPr>
          <a:lstStyle/>
          <a:p>
            <a:pPr marL="269874" lvl="1" algn="l">
              <a:lnSpc>
                <a:spcPct val="150000"/>
              </a:lnSpc>
            </a:pPr>
            <a:r>
              <a:rPr lang="en-US" sz="2499" b="1" u="sng" spc="49" dirty="0">
                <a:solidFill>
                  <a:srgbClr val="FFFFFF"/>
                </a:solidFill>
                <a:latin typeface="Montserrat"/>
                <a:ea typeface="Montserrat"/>
                <a:cs typeface="Montserrat"/>
                <a:sym typeface="Montserrat"/>
              </a:rPr>
              <a:t>Team Members (Group-1)</a:t>
            </a:r>
            <a:r>
              <a:rPr lang="en-US" sz="2499" b="1" spc="49" dirty="0">
                <a:solidFill>
                  <a:srgbClr val="FFFFFF"/>
                </a:solidFill>
                <a:latin typeface="Montserrat"/>
                <a:ea typeface="Montserrat"/>
                <a:cs typeface="Montserrat"/>
                <a:sym typeface="Montserrat"/>
              </a:rPr>
              <a:t> :-</a:t>
            </a:r>
          </a:p>
          <a:p>
            <a:pPr marL="269874" lvl="1" algn="l">
              <a:lnSpc>
                <a:spcPct val="150000"/>
              </a:lnSpc>
            </a:pPr>
            <a:endParaRPr lang="en-US" sz="2499" b="1" spc="49" dirty="0">
              <a:solidFill>
                <a:srgbClr val="FFFFFF"/>
              </a:solidFill>
              <a:latin typeface="Montserrat"/>
              <a:ea typeface="Montserrat"/>
              <a:cs typeface="Montserrat"/>
              <a:sym typeface="Montserrat"/>
            </a:endParaRPr>
          </a:p>
          <a:p>
            <a:pPr marL="612774" lvl="1" indent="-342900" algn="l">
              <a:lnSpc>
                <a:spcPct val="150000"/>
              </a:lnSpc>
              <a:buFont typeface="Arial" panose="020B0604020202020204" pitchFamily="34" charset="0"/>
              <a:buChar char="•"/>
            </a:pPr>
            <a:r>
              <a:rPr lang="en-US" sz="2000" b="1" spc="49" dirty="0">
                <a:solidFill>
                  <a:srgbClr val="FFFFFF"/>
                </a:solidFill>
                <a:latin typeface="Montserrat"/>
                <a:ea typeface="Montserrat"/>
                <a:cs typeface="Montserrat"/>
                <a:sym typeface="Montserrat"/>
              </a:rPr>
              <a:t>Kunal </a:t>
            </a:r>
            <a:r>
              <a:rPr lang="en-US" sz="2000" b="1" spc="49" dirty="0" err="1">
                <a:solidFill>
                  <a:srgbClr val="FFFFFF"/>
                </a:solidFill>
                <a:latin typeface="Montserrat"/>
                <a:ea typeface="Montserrat"/>
                <a:cs typeface="Montserrat"/>
                <a:sym typeface="Montserrat"/>
              </a:rPr>
              <a:t>Rajbhar</a:t>
            </a:r>
            <a:endParaRPr lang="en-US" sz="2000" b="1" spc="49" dirty="0">
              <a:solidFill>
                <a:srgbClr val="FFFFFF"/>
              </a:solidFill>
              <a:latin typeface="Montserrat"/>
              <a:ea typeface="Montserrat"/>
              <a:cs typeface="Montserrat"/>
              <a:sym typeface="Montserrat"/>
            </a:endParaRPr>
          </a:p>
          <a:p>
            <a:pPr marL="612774" lvl="1" indent="-342900" algn="l">
              <a:lnSpc>
                <a:spcPct val="150000"/>
              </a:lnSpc>
              <a:buFont typeface="Arial" panose="020B0604020202020204" pitchFamily="34" charset="0"/>
              <a:buChar char="•"/>
            </a:pPr>
            <a:r>
              <a:rPr lang="en-US" sz="2000" b="1" spc="49" dirty="0">
                <a:solidFill>
                  <a:srgbClr val="FFFFFF"/>
                </a:solidFill>
                <a:latin typeface="Montserrat"/>
                <a:ea typeface="Montserrat"/>
                <a:cs typeface="Montserrat"/>
                <a:sym typeface="Montserrat"/>
              </a:rPr>
              <a:t>Vandit </a:t>
            </a:r>
            <a:r>
              <a:rPr lang="en-US" sz="2000" b="1" spc="49" dirty="0" err="1">
                <a:solidFill>
                  <a:srgbClr val="FFFFFF"/>
                </a:solidFill>
                <a:latin typeface="Montserrat"/>
                <a:ea typeface="Montserrat"/>
                <a:cs typeface="Montserrat"/>
                <a:sym typeface="Montserrat"/>
              </a:rPr>
              <a:t>Rajamani</a:t>
            </a:r>
            <a:endParaRPr lang="en-US" sz="2000" b="1" spc="49" dirty="0">
              <a:solidFill>
                <a:srgbClr val="FFFFFF"/>
              </a:solidFill>
              <a:latin typeface="Montserrat"/>
              <a:ea typeface="Montserrat"/>
              <a:cs typeface="Montserrat"/>
              <a:sym typeface="Montserrat"/>
            </a:endParaRPr>
          </a:p>
          <a:p>
            <a:pPr marL="612774" lvl="1" indent="-342900" algn="l">
              <a:lnSpc>
                <a:spcPct val="150000"/>
              </a:lnSpc>
              <a:buFont typeface="Arial" panose="020B0604020202020204" pitchFamily="34" charset="0"/>
              <a:buChar char="•"/>
            </a:pPr>
            <a:r>
              <a:rPr lang="en-US" sz="2000" b="1" spc="49" dirty="0">
                <a:solidFill>
                  <a:srgbClr val="FFFFFF"/>
                </a:solidFill>
                <a:latin typeface="Montserrat"/>
                <a:ea typeface="Montserrat"/>
                <a:cs typeface="Montserrat"/>
                <a:sym typeface="Montserrat"/>
              </a:rPr>
              <a:t>Harish Kore</a:t>
            </a:r>
          </a:p>
          <a:p>
            <a:pPr marL="612774" lvl="1" indent="-342900" algn="l">
              <a:lnSpc>
                <a:spcPct val="150000"/>
              </a:lnSpc>
              <a:buFont typeface="Arial" panose="020B0604020202020204" pitchFamily="34" charset="0"/>
              <a:buChar char="•"/>
            </a:pPr>
            <a:r>
              <a:rPr lang="en-US" sz="2000" b="1" spc="49" dirty="0" err="1">
                <a:solidFill>
                  <a:srgbClr val="FFFFFF"/>
                </a:solidFill>
                <a:latin typeface="Montserrat"/>
                <a:ea typeface="Montserrat"/>
                <a:cs typeface="Montserrat"/>
                <a:sym typeface="Montserrat"/>
              </a:rPr>
              <a:t>Seetana</a:t>
            </a:r>
            <a:r>
              <a:rPr lang="en-US" sz="2000" b="1" spc="49" dirty="0">
                <a:solidFill>
                  <a:srgbClr val="FFFFFF"/>
                </a:solidFill>
                <a:latin typeface="Montserrat"/>
                <a:ea typeface="Montserrat"/>
                <a:cs typeface="Montserrat"/>
                <a:sym typeface="Montserrat"/>
              </a:rPr>
              <a:t> Sai</a:t>
            </a:r>
          </a:p>
        </p:txBody>
      </p:sp>
      <p:sp>
        <p:nvSpPr>
          <p:cNvPr id="16" name="TextBox 6">
            <a:extLst>
              <a:ext uri="{FF2B5EF4-FFF2-40B4-BE49-F238E27FC236}">
                <a16:creationId xmlns:a16="http://schemas.microsoft.com/office/drawing/2014/main" id="{80749C1A-0072-30F9-4BC1-7BD27E9F81EE}"/>
              </a:ext>
            </a:extLst>
          </p:cNvPr>
          <p:cNvSpPr txBox="1"/>
          <p:nvPr/>
        </p:nvSpPr>
        <p:spPr>
          <a:xfrm>
            <a:off x="235533" y="9768708"/>
            <a:ext cx="7689267" cy="359073"/>
          </a:xfrm>
          <a:prstGeom prst="rect">
            <a:avLst/>
          </a:prstGeom>
        </p:spPr>
        <p:txBody>
          <a:bodyPr wrap="square" lIns="0" tIns="0" rIns="0" bIns="0" rtlCol="0" anchor="t">
            <a:spAutoFit/>
          </a:bodyPr>
          <a:lstStyle/>
          <a:p>
            <a:pPr>
              <a:lnSpc>
                <a:spcPts val="2814"/>
              </a:lnSpc>
            </a:pPr>
            <a:r>
              <a:rPr lang="en-US" sz="2500" b="1" u="sng" spc="57" dirty="0">
                <a:solidFill>
                  <a:srgbClr val="FFFFFF"/>
                </a:solidFill>
                <a:latin typeface="Montserrat" panose="00000500000000000000" pitchFamily="2" charset="0"/>
                <a:ea typeface="Montserrat Italics"/>
                <a:cs typeface="Montserrat Italics"/>
                <a:sym typeface="Montserrat Italics"/>
              </a:rPr>
              <a:t>Mentor Name</a:t>
            </a:r>
            <a:r>
              <a:rPr lang="en-US" sz="2500" b="1" spc="57" dirty="0">
                <a:solidFill>
                  <a:srgbClr val="FFFFFF"/>
                </a:solidFill>
                <a:latin typeface="Montserrat" panose="00000500000000000000" pitchFamily="2" charset="0"/>
                <a:ea typeface="Montserrat Italics"/>
                <a:cs typeface="Montserrat Italics"/>
                <a:sym typeface="Montserrat Italics"/>
              </a:rPr>
              <a:t> :- Srinivas and Suraj Kumar</a:t>
            </a:r>
          </a:p>
        </p:txBody>
      </p:sp>
      <p:sp>
        <p:nvSpPr>
          <p:cNvPr id="18" name="TextBox 8">
            <a:extLst>
              <a:ext uri="{FF2B5EF4-FFF2-40B4-BE49-F238E27FC236}">
                <a16:creationId xmlns:a16="http://schemas.microsoft.com/office/drawing/2014/main" id="{D1DB4DF8-D098-EF5E-2DBE-E2D78A80EEBA}"/>
              </a:ext>
            </a:extLst>
          </p:cNvPr>
          <p:cNvSpPr txBox="1"/>
          <p:nvPr/>
        </p:nvSpPr>
        <p:spPr>
          <a:xfrm>
            <a:off x="3531660" y="7162208"/>
            <a:ext cx="5095726" cy="1794594"/>
          </a:xfrm>
          <a:prstGeom prst="rect">
            <a:avLst/>
          </a:prstGeom>
        </p:spPr>
        <p:txBody>
          <a:bodyPr wrap="square" lIns="0" tIns="0" rIns="0" bIns="0" rtlCol="0" anchor="t">
            <a:spAutoFit/>
          </a:bodyPr>
          <a:lstStyle/>
          <a:p>
            <a:pPr marL="612774" lvl="1" indent="-342900" algn="l">
              <a:lnSpc>
                <a:spcPct val="150000"/>
              </a:lnSpc>
              <a:buFont typeface="Arial" panose="020B0604020202020204" pitchFamily="34" charset="0"/>
              <a:buChar char="•"/>
            </a:pPr>
            <a:r>
              <a:rPr lang="en-US" sz="2000" b="1" spc="49" dirty="0">
                <a:solidFill>
                  <a:srgbClr val="FFFFFF"/>
                </a:solidFill>
                <a:latin typeface="Montserrat"/>
                <a:ea typeface="Montserrat"/>
                <a:cs typeface="Montserrat"/>
                <a:sym typeface="Montserrat"/>
              </a:rPr>
              <a:t>R Meganathan</a:t>
            </a:r>
          </a:p>
          <a:p>
            <a:pPr marL="612774" lvl="1" indent="-342900" algn="l">
              <a:lnSpc>
                <a:spcPct val="150000"/>
              </a:lnSpc>
              <a:buFont typeface="Arial" panose="020B0604020202020204" pitchFamily="34" charset="0"/>
              <a:buChar char="•"/>
            </a:pPr>
            <a:r>
              <a:rPr lang="en-US" sz="2000" b="1" spc="49" dirty="0">
                <a:solidFill>
                  <a:srgbClr val="FFFFFF"/>
                </a:solidFill>
                <a:latin typeface="Montserrat"/>
                <a:ea typeface="Montserrat"/>
                <a:cs typeface="Montserrat"/>
                <a:sym typeface="Montserrat"/>
              </a:rPr>
              <a:t>Mohammed </a:t>
            </a:r>
            <a:r>
              <a:rPr lang="en-US" sz="2000" b="1" spc="49" dirty="0" err="1">
                <a:solidFill>
                  <a:srgbClr val="FFFFFF"/>
                </a:solidFill>
                <a:latin typeface="Montserrat"/>
                <a:ea typeface="Montserrat"/>
                <a:cs typeface="Montserrat"/>
                <a:sym typeface="Montserrat"/>
              </a:rPr>
              <a:t>Shibil</a:t>
            </a:r>
            <a:r>
              <a:rPr lang="en-US" sz="2000" b="1" spc="49" dirty="0">
                <a:solidFill>
                  <a:srgbClr val="FFFFFF"/>
                </a:solidFill>
                <a:latin typeface="Montserrat"/>
                <a:ea typeface="Montserrat"/>
                <a:cs typeface="Montserrat"/>
                <a:sym typeface="Montserrat"/>
              </a:rPr>
              <a:t> </a:t>
            </a:r>
          </a:p>
          <a:p>
            <a:pPr marL="269874" lvl="1" algn="l">
              <a:lnSpc>
                <a:spcPct val="150000"/>
              </a:lnSpc>
            </a:pPr>
            <a:r>
              <a:rPr lang="en-US" sz="2000" b="1" spc="49" dirty="0">
                <a:solidFill>
                  <a:srgbClr val="FFFFFF"/>
                </a:solidFill>
                <a:latin typeface="Montserrat"/>
                <a:ea typeface="Montserrat"/>
                <a:cs typeface="Montserrat"/>
                <a:sym typeface="Montserrat"/>
              </a:rPr>
              <a:t>     </a:t>
            </a:r>
            <a:r>
              <a:rPr lang="en-US" sz="2000" b="1" spc="49" dirty="0" err="1">
                <a:solidFill>
                  <a:srgbClr val="FFFFFF"/>
                </a:solidFill>
                <a:latin typeface="Montserrat"/>
                <a:ea typeface="Montserrat"/>
                <a:cs typeface="Montserrat"/>
                <a:sym typeface="Montserrat"/>
              </a:rPr>
              <a:t>Rafeeque</a:t>
            </a:r>
            <a:endParaRPr lang="en-US" sz="2000" b="1" spc="49" dirty="0">
              <a:solidFill>
                <a:srgbClr val="FFFFFF"/>
              </a:solidFill>
              <a:latin typeface="Montserrat"/>
              <a:ea typeface="Montserrat"/>
              <a:cs typeface="Montserrat"/>
              <a:sym typeface="Montserrat"/>
            </a:endParaRPr>
          </a:p>
          <a:p>
            <a:pPr marL="612774" lvl="1" indent="-342900" algn="l">
              <a:lnSpc>
                <a:spcPct val="150000"/>
              </a:lnSpc>
              <a:buFont typeface="Arial" panose="020B0604020202020204" pitchFamily="34" charset="0"/>
              <a:buChar char="•"/>
            </a:pPr>
            <a:r>
              <a:rPr lang="en-US" sz="2000" b="1" spc="49" dirty="0">
                <a:solidFill>
                  <a:srgbClr val="FFFFFF"/>
                </a:solidFill>
                <a:latin typeface="Montserrat"/>
                <a:ea typeface="Montserrat"/>
                <a:cs typeface="Montserrat"/>
                <a:sym typeface="Montserrat"/>
              </a:rPr>
              <a:t>Muhammed Nihal KP</a:t>
            </a:r>
          </a:p>
        </p:txBody>
      </p:sp>
    </p:spTree>
    <p:extLst>
      <p:ext uri="{BB962C8B-B14F-4D97-AF65-F5344CB8AC3E}">
        <p14:creationId xmlns:p14="http://schemas.microsoft.com/office/powerpoint/2010/main" val="1836896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3505200" y="945701"/>
            <a:ext cx="11277599" cy="1652825"/>
          </a:xfrm>
          <a:prstGeom prst="rect">
            <a:avLst/>
          </a:prstGeom>
        </p:spPr>
        <p:txBody>
          <a:bodyPr wrap="square" lIns="0" tIns="0" rIns="0" bIns="0" rtlCol="0" anchor="t">
            <a:spAutoFit/>
          </a:bodyPr>
          <a:lstStyle/>
          <a:p>
            <a:pPr algn="l">
              <a:lnSpc>
                <a:spcPts val="6801"/>
              </a:lnSpc>
            </a:pPr>
            <a:r>
              <a:rPr lang="en-US" sz="4000" spc="-409" dirty="0">
                <a:solidFill>
                  <a:srgbClr val="263F6B"/>
                </a:solidFill>
                <a:latin typeface="Montserrat Ultra-Bold Italics"/>
                <a:ea typeface="Montserrat Ultra-Bold Italics"/>
                <a:cs typeface="Montserrat Ultra-Bold Italics"/>
                <a:sym typeface="Montserrat Ultra-Bold Italics"/>
              </a:rPr>
              <a:t>KPI 3 :- </a:t>
            </a:r>
            <a:r>
              <a:rPr lang="en-US" sz="4000" spc="-409" dirty="0">
                <a:latin typeface="Montserrat Ultra-Bold Italics"/>
                <a:ea typeface="Montserrat Ultra-Bold Italics"/>
                <a:cs typeface="Montserrat Ultra-Bold Italics"/>
                <a:sym typeface="Montserrat Ultra-Bold Italics"/>
              </a:rPr>
              <a:t>Attrition rate Vs Monthly income stats</a:t>
            </a:r>
          </a:p>
          <a:p>
            <a:pPr algn="l">
              <a:lnSpc>
                <a:spcPts val="6801"/>
              </a:lnSpc>
            </a:pPr>
            <a:endParaRPr lang="en-US" sz="4000" spc="-409" dirty="0">
              <a:latin typeface="Montserrat Ultra-Bold Italics"/>
              <a:ea typeface="Montserrat Ultra-Bold Italics"/>
              <a:cs typeface="Montserrat Ultra-Bold Italics"/>
              <a:sym typeface="Montserrat Ultra-Bold Italics"/>
            </a:endParaRPr>
          </a:p>
        </p:txBody>
      </p:sp>
      <p:sp>
        <p:nvSpPr>
          <p:cNvPr id="3" name="AutoShape 3"/>
          <p:cNvSpPr/>
          <p:nvPr/>
        </p:nvSpPr>
        <p:spPr>
          <a:xfrm rot="-1753206">
            <a:off x="-1113304" y="4354356"/>
            <a:ext cx="25783492" cy="9586163"/>
          </a:xfrm>
          <a:prstGeom prst="rect">
            <a:avLst/>
          </a:prstGeom>
          <a:solidFill>
            <a:srgbClr val="545454">
              <a:alpha val="4706"/>
            </a:srgbClr>
          </a:solidFill>
        </p:spPr>
      </p:sp>
      <p:sp>
        <p:nvSpPr>
          <p:cNvPr id="5" name="Freeform 5"/>
          <p:cNvSpPr/>
          <p:nvPr/>
        </p:nvSpPr>
        <p:spPr>
          <a:xfrm>
            <a:off x="457200" y="902931"/>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925800" y="9113178"/>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AutoShape 7"/>
          <p:cNvSpPr/>
          <p:nvPr/>
        </p:nvSpPr>
        <p:spPr>
          <a:xfrm>
            <a:off x="1028700" y="9591065"/>
            <a:ext cx="16230600" cy="1351653"/>
          </a:xfrm>
          <a:prstGeom prst="rect">
            <a:avLst/>
          </a:prstGeom>
          <a:solidFill>
            <a:srgbClr val="213559"/>
          </a:solidFill>
        </p:spPr>
      </p:sp>
      <p:sp>
        <p:nvSpPr>
          <p:cNvPr id="8" name="AutoShape 8"/>
          <p:cNvSpPr/>
          <p:nvPr/>
        </p:nvSpPr>
        <p:spPr>
          <a:xfrm>
            <a:off x="1028700" y="-675827"/>
            <a:ext cx="16230600" cy="1351653"/>
          </a:xfrm>
          <a:prstGeom prst="rect">
            <a:avLst/>
          </a:prstGeom>
          <a:solidFill>
            <a:srgbClr val="213559"/>
          </a:solidFill>
        </p:spPr>
      </p:sp>
      <p:sp>
        <p:nvSpPr>
          <p:cNvPr id="9" name="TextBox 9"/>
          <p:cNvSpPr txBox="1"/>
          <p:nvPr/>
        </p:nvSpPr>
        <p:spPr>
          <a:xfrm>
            <a:off x="7493286" y="2397299"/>
            <a:ext cx="10819698" cy="6122638"/>
          </a:xfrm>
          <a:prstGeom prst="rect">
            <a:avLst/>
          </a:prstGeom>
        </p:spPr>
        <p:txBody>
          <a:bodyPr wrap="square" lIns="0" tIns="0" rIns="0" bIns="0" rtlCol="0" anchor="t">
            <a:spAutoFit/>
          </a:bodyPr>
          <a:lstStyle/>
          <a:p>
            <a:pPr marL="539749" lvl="1" indent="-269875" algn="l">
              <a:lnSpc>
                <a:spcPts val="3249"/>
              </a:lnSpc>
              <a:buFont typeface="Arial"/>
              <a:buChar char="•"/>
            </a:pPr>
            <a:r>
              <a:rPr lang="en-US" sz="3000" u="sng" spc="49" dirty="0">
                <a:solidFill>
                  <a:srgbClr val="000000"/>
                </a:solidFill>
                <a:latin typeface="Montserrat"/>
                <a:ea typeface="Montserrat"/>
                <a:cs typeface="Montserrat"/>
                <a:sym typeface="Montserrat"/>
              </a:rPr>
              <a:t>Description</a:t>
            </a:r>
            <a:r>
              <a:rPr lang="en-US" sz="3000" spc="49" dirty="0">
                <a:solidFill>
                  <a:srgbClr val="000000"/>
                </a:solidFill>
                <a:latin typeface="Montserrat"/>
                <a:ea typeface="Montserrat"/>
                <a:cs typeface="Montserrat"/>
                <a:sym typeface="Montserrat"/>
              </a:rPr>
              <a:t> :-</a:t>
            </a:r>
          </a:p>
          <a:p>
            <a:pPr marL="269874" lvl="1" algn="l">
              <a:lnSpc>
                <a:spcPts val="3249"/>
              </a:lnSpc>
            </a:pPr>
            <a:endParaRPr lang="en-US" sz="3000" spc="49" dirty="0">
              <a:solidFill>
                <a:srgbClr val="000000"/>
              </a:solidFill>
              <a:latin typeface="Montserrat"/>
              <a:ea typeface="Montserrat"/>
              <a:cs typeface="Montserrat"/>
              <a:sym typeface="Montserrat"/>
            </a:endParaRPr>
          </a:p>
          <a:p>
            <a:pPr marL="727074" lvl="1" indent="-457200" algn="l">
              <a:lnSpc>
                <a:spcPts val="3249"/>
              </a:lnSpc>
              <a:buFont typeface="+mj-lt"/>
              <a:buAutoNum type="arabicPeriod"/>
            </a:pPr>
            <a:r>
              <a:rPr lang="en-US" sz="2200" dirty="0">
                <a:latin typeface="Montserrat" panose="00000500000000000000" pitchFamily="2" charset="0"/>
              </a:rPr>
              <a:t>This analysis examines the correlation between attrition rate and monthly income across different departments, helping to understand how compensation impacts employee retention..</a:t>
            </a:r>
          </a:p>
          <a:p>
            <a:pPr marL="727074" lvl="1" indent="-457200" algn="l">
              <a:lnSpc>
                <a:spcPts val="3249"/>
              </a:lnSpc>
              <a:buFont typeface="+mj-lt"/>
              <a:buAutoNum type="arabicPeriod"/>
            </a:pPr>
            <a:endParaRPr lang="en-US" sz="2200" dirty="0">
              <a:latin typeface="Montserrat" panose="00000500000000000000" pitchFamily="2" charset="0"/>
            </a:endParaRPr>
          </a:p>
          <a:p>
            <a:pPr marL="727074" lvl="1" indent="-457200" algn="l">
              <a:lnSpc>
                <a:spcPts val="3249"/>
              </a:lnSpc>
              <a:buFont typeface="+mj-lt"/>
              <a:buAutoNum type="arabicPeriod"/>
            </a:pPr>
            <a:r>
              <a:rPr lang="en-US" sz="2200" spc="49" dirty="0">
                <a:solidFill>
                  <a:srgbClr val="000000"/>
                </a:solidFill>
                <a:latin typeface="Montserrat"/>
                <a:ea typeface="Montserrat"/>
                <a:cs typeface="Montserrat"/>
                <a:sym typeface="Montserrat"/>
              </a:rPr>
              <a:t>Visual: A line chart overlaid on a bar chart shows the attrition rate against monthly income for each department..</a:t>
            </a:r>
          </a:p>
          <a:p>
            <a:pPr marL="539749" lvl="1" indent="-269875" algn="l">
              <a:lnSpc>
                <a:spcPts val="3249"/>
              </a:lnSpc>
              <a:buFont typeface="Arial"/>
              <a:buChar char="•"/>
            </a:pPr>
            <a:endParaRPr lang="en-US" sz="2499" spc="49" dirty="0">
              <a:solidFill>
                <a:srgbClr val="000000"/>
              </a:solidFill>
              <a:latin typeface="Montserrat"/>
              <a:ea typeface="Montserrat"/>
              <a:cs typeface="Montserrat"/>
              <a:sym typeface="Montserrat"/>
            </a:endParaRPr>
          </a:p>
          <a:p>
            <a:pPr marL="539749" lvl="1" indent="-269875" algn="l">
              <a:lnSpc>
                <a:spcPts val="3249"/>
              </a:lnSpc>
              <a:buFont typeface="Arial"/>
              <a:buChar char="•"/>
            </a:pPr>
            <a:r>
              <a:rPr lang="en-US" sz="3000" u="sng" spc="49" dirty="0">
                <a:solidFill>
                  <a:srgbClr val="000000"/>
                </a:solidFill>
                <a:latin typeface="Montserrat"/>
                <a:ea typeface="Montserrat"/>
                <a:cs typeface="Montserrat"/>
                <a:sym typeface="Montserrat"/>
              </a:rPr>
              <a:t>Insight</a:t>
            </a:r>
            <a:r>
              <a:rPr lang="en-US" sz="3000" spc="49" dirty="0">
                <a:solidFill>
                  <a:srgbClr val="000000"/>
                </a:solidFill>
                <a:latin typeface="Montserrat"/>
                <a:ea typeface="Montserrat"/>
                <a:cs typeface="Montserrat"/>
                <a:sym typeface="Montserrat"/>
              </a:rPr>
              <a:t> :-</a:t>
            </a:r>
          </a:p>
          <a:p>
            <a:pPr marL="269874" lvl="1" algn="l">
              <a:lnSpc>
                <a:spcPts val="3249"/>
              </a:lnSpc>
            </a:pPr>
            <a:endParaRPr lang="en-US" sz="2499" spc="49" dirty="0">
              <a:solidFill>
                <a:srgbClr val="000000"/>
              </a:solidFill>
              <a:latin typeface="Montserrat"/>
              <a:ea typeface="Montserrat"/>
              <a:cs typeface="Montserrat"/>
              <a:sym typeface="Montserrat"/>
            </a:endParaRPr>
          </a:p>
          <a:p>
            <a:pPr marL="727074" lvl="1" indent="-457200" algn="l">
              <a:lnSpc>
                <a:spcPts val="3249"/>
              </a:lnSpc>
              <a:buFont typeface="+mj-lt"/>
              <a:buAutoNum type="arabicPeriod"/>
            </a:pPr>
            <a:r>
              <a:rPr lang="en-US" sz="2200" spc="49" dirty="0">
                <a:solidFill>
                  <a:srgbClr val="000000"/>
                </a:solidFill>
                <a:latin typeface="Montserrat"/>
                <a:ea typeface="Montserrat"/>
                <a:cs typeface="Montserrat"/>
                <a:sym typeface="Montserrat"/>
              </a:rPr>
              <a:t>Key Observation: The Research &amp; Development department has the highest attrition rate (51.21%) despite a relatively high average income, suggesting that factors other than compensation, such as job satisfaction or work-life balance, might be influencing turnover.</a:t>
            </a:r>
          </a:p>
        </p:txBody>
      </p:sp>
      <p:sp>
        <p:nvSpPr>
          <p:cNvPr id="14" name="Rectangle 13">
            <a:extLst>
              <a:ext uri="{FF2B5EF4-FFF2-40B4-BE49-F238E27FC236}">
                <a16:creationId xmlns:a16="http://schemas.microsoft.com/office/drawing/2014/main" id="{31F937E1-A187-239E-184A-FD78B72AA5B4}"/>
              </a:ext>
            </a:extLst>
          </p:cNvPr>
          <p:cNvSpPr/>
          <p:nvPr/>
        </p:nvSpPr>
        <p:spPr>
          <a:xfrm>
            <a:off x="259914" y="2721250"/>
            <a:ext cx="6423092" cy="415766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54476753-49C7-73E9-F144-ECD660BFF5A9}"/>
              </a:ext>
            </a:extLst>
          </p:cNvPr>
          <p:cNvSpPr/>
          <p:nvPr/>
        </p:nvSpPr>
        <p:spPr>
          <a:xfrm>
            <a:off x="655059" y="3012850"/>
            <a:ext cx="6423093" cy="41576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0353645E-2573-D032-8BC5-9758310DE88F}"/>
              </a:ext>
            </a:extLst>
          </p:cNvPr>
          <p:cNvPicPr>
            <a:picLocks noChangeAspect="1"/>
          </p:cNvPicPr>
          <p:nvPr/>
        </p:nvPicPr>
        <p:blipFill>
          <a:blip r:embed="rId4"/>
          <a:stretch>
            <a:fillRect/>
          </a:stretch>
        </p:blipFill>
        <p:spPr>
          <a:xfrm>
            <a:off x="1028700" y="3388878"/>
            <a:ext cx="6444597" cy="4035960"/>
          </a:xfrm>
          <a:prstGeom prst="rect">
            <a:avLst/>
          </a:prstGeom>
          <a:ln>
            <a:solidFill>
              <a:schemeClr val="tx1"/>
            </a:solidFill>
          </a:ln>
        </p:spPr>
      </p:pic>
    </p:spTree>
    <p:extLst>
      <p:ext uri="{BB962C8B-B14F-4D97-AF65-F5344CB8AC3E}">
        <p14:creationId xmlns:p14="http://schemas.microsoft.com/office/powerpoint/2010/main" val="182047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3505200" y="945701"/>
            <a:ext cx="12115800" cy="1652825"/>
          </a:xfrm>
          <a:prstGeom prst="rect">
            <a:avLst/>
          </a:prstGeom>
        </p:spPr>
        <p:txBody>
          <a:bodyPr wrap="square" lIns="0" tIns="0" rIns="0" bIns="0" rtlCol="0" anchor="t">
            <a:spAutoFit/>
          </a:bodyPr>
          <a:lstStyle/>
          <a:p>
            <a:pPr algn="l">
              <a:lnSpc>
                <a:spcPts val="6801"/>
              </a:lnSpc>
            </a:pPr>
            <a:r>
              <a:rPr lang="en-US" sz="4000" spc="-409" dirty="0">
                <a:solidFill>
                  <a:srgbClr val="263F6B"/>
                </a:solidFill>
                <a:latin typeface="Montserrat Ultra-Bold Italics"/>
                <a:ea typeface="Montserrat Ultra-Bold Italics"/>
                <a:cs typeface="Montserrat Ultra-Bold Italics"/>
                <a:sym typeface="Montserrat Ultra-Bold Italics"/>
              </a:rPr>
              <a:t>KPI 4 :- </a:t>
            </a:r>
            <a:r>
              <a:rPr lang="en-US" sz="4000" spc="-409" dirty="0">
                <a:latin typeface="Montserrat Ultra-Bold Italics"/>
                <a:ea typeface="Montserrat Ultra-Bold Italics"/>
                <a:cs typeface="Montserrat Ultra-Bold Italics"/>
                <a:sym typeface="Montserrat Ultra-Bold Italics"/>
              </a:rPr>
              <a:t>Average working years for each Department</a:t>
            </a:r>
          </a:p>
          <a:p>
            <a:pPr algn="l">
              <a:lnSpc>
                <a:spcPts val="6801"/>
              </a:lnSpc>
            </a:pPr>
            <a:endParaRPr lang="en-US" sz="4000" spc="-409" dirty="0">
              <a:latin typeface="Montserrat Ultra-Bold Italics"/>
              <a:ea typeface="Montserrat Ultra-Bold Italics"/>
              <a:cs typeface="Montserrat Ultra-Bold Italics"/>
              <a:sym typeface="Montserrat Ultra-Bold Italics"/>
            </a:endParaRPr>
          </a:p>
        </p:txBody>
      </p:sp>
      <p:sp>
        <p:nvSpPr>
          <p:cNvPr id="3" name="AutoShape 3"/>
          <p:cNvSpPr/>
          <p:nvPr/>
        </p:nvSpPr>
        <p:spPr>
          <a:xfrm rot="-1753206">
            <a:off x="-1113304" y="4354356"/>
            <a:ext cx="25783492" cy="9586163"/>
          </a:xfrm>
          <a:prstGeom prst="rect">
            <a:avLst/>
          </a:prstGeom>
          <a:solidFill>
            <a:srgbClr val="545454">
              <a:alpha val="4706"/>
            </a:srgbClr>
          </a:solidFill>
        </p:spPr>
      </p:sp>
      <p:sp>
        <p:nvSpPr>
          <p:cNvPr id="5" name="Freeform 5"/>
          <p:cNvSpPr/>
          <p:nvPr/>
        </p:nvSpPr>
        <p:spPr>
          <a:xfrm>
            <a:off x="457200" y="902931"/>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925800" y="9113178"/>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AutoShape 7"/>
          <p:cNvSpPr/>
          <p:nvPr/>
        </p:nvSpPr>
        <p:spPr>
          <a:xfrm>
            <a:off x="1028700" y="9591065"/>
            <a:ext cx="16230600" cy="1351653"/>
          </a:xfrm>
          <a:prstGeom prst="rect">
            <a:avLst/>
          </a:prstGeom>
          <a:solidFill>
            <a:srgbClr val="213559"/>
          </a:solidFill>
        </p:spPr>
      </p:sp>
      <p:sp>
        <p:nvSpPr>
          <p:cNvPr id="8" name="AutoShape 8"/>
          <p:cNvSpPr/>
          <p:nvPr/>
        </p:nvSpPr>
        <p:spPr>
          <a:xfrm>
            <a:off x="1028700" y="-675827"/>
            <a:ext cx="16230600" cy="1351653"/>
          </a:xfrm>
          <a:prstGeom prst="rect">
            <a:avLst/>
          </a:prstGeom>
          <a:solidFill>
            <a:srgbClr val="213559"/>
          </a:solidFill>
        </p:spPr>
      </p:sp>
      <p:sp>
        <p:nvSpPr>
          <p:cNvPr id="9" name="TextBox 9"/>
          <p:cNvSpPr txBox="1"/>
          <p:nvPr/>
        </p:nvSpPr>
        <p:spPr>
          <a:xfrm>
            <a:off x="7388576" y="2397299"/>
            <a:ext cx="10899424" cy="6943376"/>
          </a:xfrm>
          <a:prstGeom prst="rect">
            <a:avLst/>
          </a:prstGeom>
        </p:spPr>
        <p:txBody>
          <a:bodyPr wrap="square" lIns="0" tIns="0" rIns="0" bIns="0" rtlCol="0" anchor="t">
            <a:spAutoFit/>
          </a:bodyPr>
          <a:lstStyle/>
          <a:p>
            <a:pPr marL="539749" lvl="1" indent="-269875" algn="l">
              <a:lnSpc>
                <a:spcPts val="3249"/>
              </a:lnSpc>
              <a:buFont typeface="Arial"/>
              <a:buChar char="•"/>
            </a:pPr>
            <a:r>
              <a:rPr lang="en-US" sz="3000" u="sng" spc="49" dirty="0">
                <a:solidFill>
                  <a:srgbClr val="000000"/>
                </a:solidFill>
                <a:latin typeface="Montserrat"/>
                <a:ea typeface="Montserrat"/>
                <a:cs typeface="Montserrat"/>
                <a:sym typeface="Montserrat"/>
              </a:rPr>
              <a:t>Description</a:t>
            </a:r>
            <a:r>
              <a:rPr lang="en-US" sz="3000" spc="49" dirty="0">
                <a:solidFill>
                  <a:srgbClr val="000000"/>
                </a:solidFill>
                <a:latin typeface="Montserrat"/>
                <a:ea typeface="Montserrat"/>
                <a:cs typeface="Montserrat"/>
                <a:sym typeface="Montserrat"/>
              </a:rPr>
              <a:t> :-</a:t>
            </a:r>
          </a:p>
          <a:p>
            <a:pPr marL="269874" lvl="1" algn="l">
              <a:lnSpc>
                <a:spcPts val="3249"/>
              </a:lnSpc>
            </a:pPr>
            <a:endParaRPr lang="en-US" sz="3000" spc="49" dirty="0">
              <a:solidFill>
                <a:srgbClr val="000000"/>
              </a:solidFill>
              <a:latin typeface="Montserrat"/>
              <a:ea typeface="Montserrat"/>
              <a:cs typeface="Montserrat"/>
              <a:sym typeface="Montserrat"/>
            </a:endParaRPr>
          </a:p>
          <a:p>
            <a:pPr marL="727074" lvl="1" indent="-457200" algn="l">
              <a:lnSpc>
                <a:spcPts val="3249"/>
              </a:lnSpc>
              <a:buFont typeface="+mj-lt"/>
              <a:buAutoNum type="arabicPeriod"/>
            </a:pPr>
            <a:r>
              <a:rPr lang="en-US" sz="2200" dirty="0">
                <a:latin typeface="Montserrat" panose="00000500000000000000" pitchFamily="2" charset="0"/>
              </a:rPr>
              <a:t>This metric measures the average tenure of employees within different departments, providing insights into employee loyalty and departmental stability..</a:t>
            </a:r>
          </a:p>
          <a:p>
            <a:pPr marL="727074" lvl="1" indent="-457200" algn="l">
              <a:lnSpc>
                <a:spcPts val="3249"/>
              </a:lnSpc>
              <a:buFont typeface="+mj-lt"/>
              <a:buAutoNum type="arabicPeriod"/>
            </a:pPr>
            <a:endParaRPr lang="en-US" sz="2200" dirty="0">
              <a:latin typeface="Montserrat" panose="00000500000000000000" pitchFamily="2" charset="0"/>
            </a:endParaRPr>
          </a:p>
          <a:p>
            <a:pPr marL="727074" lvl="1" indent="-457200" algn="l">
              <a:lnSpc>
                <a:spcPts val="3249"/>
              </a:lnSpc>
              <a:buFont typeface="+mj-lt"/>
              <a:buAutoNum type="arabicPeriod"/>
            </a:pPr>
            <a:r>
              <a:rPr lang="en-US" sz="2200" spc="49" dirty="0">
                <a:solidFill>
                  <a:srgbClr val="000000"/>
                </a:solidFill>
                <a:latin typeface="Montserrat"/>
                <a:ea typeface="Montserrat"/>
                <a:cs typeface="Montserrat"/>
                <a:sym typeface="Montserrat"/>
              </a:rPr>
              <a:t>Visual: A bar chart illustrates average years of service per department.</a:t>
            </a:r>
            <a:endParaRPr lang="en-US" sz="2499" spc="49" dirty="0">
              <a:solidFill>
                <a:srgbClr val="000000"/>
              </a:solidFill>
              <a:latin typeface="Montserrat"/>
              <a:ea typeface="Montserrat"/>
              <a:cs typeface="Montserrat"/>
              <a:sym typeface="Montserrat"/>
            </a:endParaRPr>
          </a:p>
          <a:p>
            <a:pPr marL="539749" lvl="1" indent="-269875" algn="l">
              <a:lnSpc>
                <a:spcPts val="3249"/>
              </a:lnSpc>
              <a:buFont typeface="Arial"/>
              <a:buChar char="•"/>
            </a:pPr>
            <a:endParaRPr lang="en-US" sz="3000" u="sng" spc="49" dirty="0">
              <a:solidFill>
                <a:srgbClr val="000000"/>
              </a:solidFill>
              <a:latin typeface="Montserrat"/>
              <a:ea typeface="Montserrat"/>
              <a:cs typeface="Montserrat"/>
              <a:sym typeface="Montserrat"/>
            </a:endParaRPr>
          </a:p>
          <a:p>
            <a:pPr marL="539749" lvl="1" indent="-269875" algn="l">
              <a:lnSpc>
                <a:spcPts val="3249"/>
              </a:lnSpc>
              <a:buFont typeface="Arial"/>
              <a:buChar char="•"/>
            </a:pPr>
            <a:r>
              <a:rPr lang="en-US" sz="3000" u="sng" spc="49" dirty="0">
                <a:solidFill>
                  <a:srgbClr val="000000"/>
                </a:solidFill>
                <a:latin typeface="Montserrat"/>
                <a:ea typeface="Montserrat"/>
                <a:cs typeface="Montserrat"/>
                <a:sym typeface="Montserrat"/>
              </a:rPr>
              <a:t>Insight</a:t>
            </a:r>
            <a:r>
              <a:rPr lang="en-US" sz="3000" spc="49" dirty="0">
                <a:solidFill>
                  <a:srgbClr val="000000"/>
                </a:solidFill>
                <a:latin typeface="Montserrat"/>
                <a:ea typeface="Montserrat"/>
                <a:cs typeface="Montserrat"/>
                <a:sym typeface="Montserrat"/>
              </a:rPr>
              <a:t> :-</a:t>
            </a:r>
          </a:p>
          <a:p>
            <a:pPr marL="269874" lvl="1" algn="l">
              <a:lnSpc>
                <a:spcPts val="3249"/>
              </a:lnSpc>
            </a:pPr>
            <a:endParaRPr lang="en-US" sz="2499" spc="49" dirty="0">
              <a:solidFill>
                <a:srgbClr val="000000"/>
              </a:solidFill>
              <a:latin typeface="Montserrat"/>
              <a:ea typeface="Montserrat"/>
              <a:cs typeface="Montserrat"/>
              <a:sym typeface="Montserrat"/>
            </a:endParaRPr>
          </a:p>
          <a:p>
            <a:pPr marL="727074" lvl="1" indent="-457200" algn="l">
              <a:lnSpc>
                <a:spcPts val="3249"/>
              </a:lnSpc>
              <a:buFont typeface="+mj-lt"/>
              <a:buAutoNum type="arabicPeriod"/>
            </a:pPr>
            <a:r>
              <a:rPr lang="en-US" sz="2200" spc="49" dirty="0">
                <a:solidFill>
                  <a:srgbClr val="000000"/>
                </a:solidFill>
                <a:latin typeface="Montserrat"/>
                <a:ea typeface="Montserrat"/>
                <a:cs typeface="Montserrat"/>
                <a:sym typeface="Montserrat"/>
              </a:rPr>
              <a:t>Employees in the Software department have the longest average tenure of 20.65 years and Employees in Human Resources have a slightly shorter average tenure of 20.45 years.</a:t>
            </a:r>
          </a:p>
          <a:p>
            <a:pPr marL="727074" lvl="1" indent="-457200" algn="l">
              <a:lnSpc>
                <a:spcPts val="3249"/>
              </a:lnSpc>
              <a:buFont typeface="+mj-lt"/>
              <a:buAutoNum type="arabicPeriod"/>
            </a:pPr>
            <a:endParaRPr lang="en-US" sz="2200" spc="49" dirty="0">
              <a:solidFill>
                <a:srgbClr val="000000"/>
              </a:solidFill>
              <a:latin typeface="Montserrat"/>
              <a:ea typeface="Montserrat"/>
              <a:cs typeface="Montserrat"/>
              <a:sym typeface="Montserrat"/>
            </a:endParaRPr>
          </a:p>
          <a:p>
            <a:pPr marL="727074" lvl="1" indent="-457200" algn="l">
              <a:lnSpc>
                <a:spcPts val="3249"/>
              </a:lnSpc>
              <a:buFont typeface="+mj-lt"/>
              <a:buAutoNum type="arabicPeriod"/>
            </a:pPr>
            <a:r>
              <a:rPr lang="en-US" sz="2200" spc="49" dirty="0">
                <a:solidFill>
                  <a:srgbClr val="000000"/>
                </a:solidFill>
                <a:latin typeface="Montserrat"/>
                <a:ea typeface="Montserrat"/>
                <a:cs typeface="Montserrat"/>
                <a:sym typeface="Montserrat"/>
              </a:rPr>
              <a:t>Conclusion: Departments with more technical or specialized roles tend to retain employees for longer periods, possibly due to the expertise required and the investment in training..</a:t>
            </a:r>
          </a:p>
        </p:txBody>
      </p:sp>
      <p:sp>
        <p:nvSpPr>
          <p:cNvPr id="14" name="Rectangle 13">
            <a:extLst>
              <a:ext uri="{FF2B5EF4-FFF2-40B4-BE49-F238E27FC236}">
                <a16:creationId xmlns:a16="http://schemas.microsoft.com/office/drawing/2014/main" id="{31F937E1-A187-239E-184A-FD78B72AA5B4}"/>
              </a:ext>
            </a:extLst>
          </p:cNvPr>
          <p:cNvSpPr/>
          <p:nvPr/>
        </p:nvSpPr>
        <p:spPr>
          <a:xfrm>
            <a:off x="259914" y="2721250"/>
            <a:ext cx="6423092" cy="415766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54476753-49C7-73E9-F144-ECD660BFF5A9}"/>
              </a:ext>
            </a:extLst>
          </p:cNvPr>
          <p:cNvSpPr/>
          <p:nvPr/>
        </p:nvSpPr>
        <p:spPr>
          <a:xfrm>
            <a:off x="655059" y="3012850"/>
            <a:ext cx="6423093" cy="41576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294C5BE8-A4CF-6D5C-4571-6E28CE87FF9F}"/>
              </a:ext>
            </a:extLst>
          </p:cNvPr>
          <p:cNvPicPr>
            <a:picLocks noChangeAspect="1"/>
          </p:cNvPicPr>
          <p:nvPr/>
        </p:nvPicPr>
        <p:blipFill>
          <a:blip r:embed="rId4"/>
          <a:stretch>
            <a:fillRect/>
          </a:stretch>
        </p:blipFill>
        <p:spPr>
          <a:xfrm>
            <a:off x="952865" y="3314700"/>
            <a:ext cx="6435711" cy="4038683"/>
          </a:xfrm>
          <a:prstGeom prst="rect">
            <a:avLst/>
          </a:prstGeom>
          <a:ln>
            <a:solidFill>
              <a:schemeClr val="tx1"/>
            </a:solidFill>
          </a:ln>
        </p:spPr>
      </p:pic>
    </p:spTree>
    <p:extLst>
      <p:ext uri="{BB962C8B-B14F-4D97-AF65-F5344CB8AC3E}">
        <p14:creationId xmlns:p14="http://schemas.microsoft.com/office/powerpoint/2010/main" val="212344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5029200" y="940650"/>
            <a:ext cx="8229600" cy="1652825"/>
          </a:xfrm>
          <a:prstGeom prst="rect">
            <a:avLst/>
          </a:prstGeom>
        </p:spPr>
        <p:txBody>
          <a:bodyPr wrap="square" lIns="0" tIns="0" rIns="0" bIns="0" rtlCol="0" anchor="t">
            <a:spAutoFit/>
          </a:bodyPr>
          <a:lstStyle/>
          <a:p>
            <a:pPr algn="l">
              <a:lnSpc>
                <a:spcPts val="6801"/>
              </a:lnSpc>
            </a:pPr>
            <a:r>
              <a:rPr lang="en-US" sz="4000" spc="-409" dirty="0">
                <a:solidFill>
                  <a:srgbClr val="263F6B"/>
                </a:solidFill>
                <a:latin typeface="Montserrat Ultra-Bold Italics"/>
                <a:ea typeface="Montserrat Ultra-Bold Italics"/>
                <a:cs typeface="Montserrat Ultra-Bold Italics"/>
                <a:sym typeface="Montserrat Ultra-Bold Italics"/>
              </a:rPr>
              <a:t>KPI 5 :- </a:t>
            </a:r>
            <a:r>
              <a:rPr lang="en-US" sz="4000" spc="-409" dirty="0">
                <a:latin typeface="Montserrat Ultra-Bold Italics"/>
                <a:ea typeface="Montserrat Ultra-Bold Italics"/>
                <a:cs typeface="Montserrat Ultra-Bold Italics"/>
                <a:sym typeface="Montserrat Ultra-Bold Italics"/>
              </a:rPr>
              <a:t>Job Role Vs Work life balance</a:t>
            </a:r>
          </a:p>
          <a:p>
            <a:pPr algn="l">
              <a:lnSpc>
                <a:spcPts val="6801"/>
              </a:lnSpc>
            </a:pPr>
            <a:endParaRPr lang="en-US" sz="4000" spc="-409" dirty="0">
              <a:latin typeface="Montserrat Ultra-Bold Italics"/>
              <a:ea typeface="Montserrat Ultra-Bold Italics"/>
              <a:cs typeface="Montserrat Ultra-Bold Italics"/>
              <a:sym typeface="Montserrat Ultra-Bold Italics"/>
            </a:endParaRPr>
          </a:p>
        </p:txBody>
      </p:sp>
      <p:sp>
        <p:nvSpPr>
          <p:cNvPr id="3" name="AutoShape 3"/>
          <p:cNvSpPr/>
          <p:nvPr/>
        </p:nvSpPr>
        <p:spPr>
          <a:xfrm rot="-1753206">
            <a:off x="-1113304" y="4354356"/>
            <a:ext cx="25783492" cy="9586163"/>
          </a:xfrm>
          <a:prstGeom prst="rect">
            <a:avLst/>
          </a:prstGeom>
          <a:solidFill>
            <a:srgbClr val="545454">
              <a:alpha val="4706"/>
            </a:srgbClr>
          </a:solidFill>
        </p:spPr>
      </p:sp>
      <p:sp>
        <p:nvSpPr>
          <p:cNvPr id="5" name="Freeform 5"/>
          <p:cNvSpPr/>
          <p:nvPr/>
        </p:nvSpPr>
        <p:spPr>
          <a:xfrm>
            <a:off x="457200" y="902931"/>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925800" y="9113178"/>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AutoShape 7"/>
          <p:cNvSpPr/>
          <p:nvPr/>
        </p:nvSpPr>
        <p:spPr>
          <a:xfrm>
            <a:off x="1028700" y="9591065"/>
            <a:ext cx="16230600" cy="1351653"/>
          </a:xfrm>
          <a:prstGeom prst="rect">
            <a:avLst/>
          </a:prstGeom>
          <a:solidFill>
            <a:srgbClr val="213559"/>
          </a:solidFill>
        </p:spPr>
      </p:sp>
      <p:sp>
        <p:nvSpPr>
          <p:cNvPr id="8" name="AutoShape 8"/>
          <p:cNvSpPr/>
          <p:nvPr/>
        </p:nvSpPr>
        <p:spPr>
          <a:xfrm>
            <a:off x="1028700" y="-675827"/>
            <a:ext cx="16230600" cy="1351653"/>
          </a:xfrm>
          <a:prstGeom prst="rect">
            <a:avLst/>
          </a:prstGeom>
          <a:solidFill>
            <a:srgbClr val="213559"/>
          </a:solidFill>
        </p:spPr>
      </p:sp>
      <p:sp>
        <p:nvSpPr>
          <p:cNvPr id="9" name="TextBox 9"/>
          <p:cNvSpPr txBox="1"/>
          <p:nvPr/>
        </p:nvSpPr>
        <p:spPr>
          <a:xfrm>
            <a:off x="9144000" y="2397299"/>
            <a:ext cx="9168984" cy="6943376"/>
          </a:xfrm>
          <a:prstGeom prst="rect">
            <a:avLst/>
          </a:prstGeom>
        </p:spPr>
        <p:txBody>
          <a:bodyPr wrap="square" lIns="0" tIns="0" rIns="0" bIns="0" rtlCol="0" anchor="t">
            <a:spAutoFit/>
          </a:bodyPr>
          <a:lstStyle/>
          <a:p>
            <a:pPr marL="539749" lvl="1" indent="-269875" algn="l">
              <a:lnSpc>
                <a:spcPts val="3249"/>
              </a:lnSpc>
              <a:buFont typeface="Arial"/>
              <a:buChar char="•"/>
            </a:pPr>
            <a:r>
              <a:rPr lang="en-US" sz="3000" u="sng" spc="49" dirty="0">
                <a:solidFill>
                  <a:srgbClr val="000000"/>
                </a:solidFill>
                <a:latin typeface="Montserrat"/>
                <a:ea typeface="Montserrat"/>
                <a:cs typeface="Montserrat"/>
                <a:sym typeface="Montserrat"/>
              </a:rPr>
              <a:t>Description</a:t>
            </a:r>
            <a:r>
              <a:rPr lang="en-US" sz="3000" spc="49" dirty="0">
                <a:solidFill>
                  <a:srgbClr val="000000"/>
                </a:solidFill>
                <a:latin typeface="Montserrat"/>
                <a:ea typeface="Montserrat"/>
                <a:cs typeface="Montserrat"/>
                <a:sym typeface="Montserrat"/>
              </a:rPr>
              <a:t> :-</a:t>
            </a:r>
          </a:p>
          <a:p>
            <a:pPr marL="269874" lvl="1" algn="l">
              <a:lnSpc>
                <a:spcPts val="3249"/>
              </a:lnSpc>
            </a:pPr>
            <a:endParaRPr lang="en-US" sz="3000" spc="49" dirty="0">
              <a:solidFill>
                <a:srgbClr val="000000"/>
              </a:solidFill>
              <a:latin typeface="Montserrat"/>
              <a:ea typeface="Montserrat"/>
              <a:cs typeface="Montserrat"/>
              <a:sym typeface="Montserrat"/>
            </a:endParaRPr>
          </a:p>
          <a:p>
            <a:pPr marL="727074" lvl="1" indent="-457200" algn="l">
              <a:lnSpc>
                <a:spcPts val="3249"/>
              </a:lnSpc>
              <a:buFont typeface="+mj-lt"/>
              <a:buAutoNum type="arabicPeriod"/>
            </a:pPr>
            <a:r>
              <a:rPr lang="en-US" sz="2200" dirty="0">
                <a:latin typeface="Montserrat" panose="00000500000000000000" pitchFamily="2" charset="0"/>
              </a:rPr>
              <a:t>This metric examines the relationship between different job roles and their respective work-life balance scores..</a:t>
            </a:r>
          </a:p>
          <a:p>
            <a:pPr marL="727074" lvl="1" indent="-457200" algn="l">
              <a:lnSpc>
                <a:spcPts val="3249"/>
              </a:lnSpc>
              <a:buFont typeface="+mj-lt"/>
              <a:buAutoNum type="arabicPeriod"/>
            </a:pPr>
            <a:endParaRPr lang="en-US" sz="2200" dirty="0">
              <a:latin typeface="Montserrat" panose="00000500000000000000" pitchFamily="2" charset="0"/>
            </a:endParaRPr>
          </a:p>
          <a:p>
            <a:pPr marL="727074" lvl="1" indent="-457200" algn="l">
              <a:lnSpc>
                <a:spcPts val="3249"/>
              </a:lnSpc>
              <a:buFont typeface="+mj-lt"/>
              <a:buAutoNum type="arabicPeriod"/>
            </a:pPr>
            <a:r>
              <a:rPr lang="en-US" sz="2200" spc="49" dirty="0">
                <a:solidFill>
                  <a:srgbClr val="000000"/>
                </a:solidFill>
                <a:latin typeface="Montserrat"/>
                <a:ea typeface="Montserrat"/>
                <a:cs typeface="Montserrat"/>
                <a:sym typeface="Montserrat"/>
              </a:rPr>
              <a:t>Visual: A line chart represents the average work-life balance score across various job roles.</a:t>
            </a:r>
          </a:p>
          <a:p>
            <a:pPr marL="269874" lvl="1" algn="l">
              <a:lnSpc>
                <a:spcPts val="3249"/>
              </a:lnSpc>
            </a:pPr>
            <a:endParaRPr lang="en-US" sz="2499" spc="49" dirty="0">
              <a:solidFill>
                <a:srgbClr val="000000"/>
              </a:solidFill>
              <a:latin typeface="Montserrat"/>
              <a:ea typeface="Montserrat"/>
              <a:cs typeface="Montserrat"/>
              <a:sym typeface="Montserrat"/>
            </a:endParaRPr>
          </a:p>
          <a:p>
            <a:pPr marL="539749" lvl="1" indent="-269875" algn="l">
              <a:lnSpc>
                <a:spcPts val="3249"/>
              </a:lnSpc>
              <a:buFont typeface="Arial"/>
              <a:buChar char="•"/>
            </a:pPr>
            <a:r>
              <a:rPr lang="en-US" sz="3000" u="sng" spc="49" dirty="0">
                <a:solidFill>
                  <a:srgbClr val="000000"/>
                </a:solidFill>
                <a:latin typeface="Montserrat"/>
                <a:ea typeface="Montserrat"/>
                <a:cs typeface="Montserrat"/>
                <a:sym typeface="Montserrat"/>
              </a:rPr>
              <a:t>Insight</a:t>
            </a:r>
            <a:r>
              <a:rPr lang="en-US" sz="3000" spc="49" dirty="0">
                <a:solidFill>
                  <a:srgbClr val="000000"/>
                </a:solidFill>
                <a:latin typeface="Montserrat"/>
                <a:ea typeface="Montserrat"/>
                <a:cs typeface="Montserrat"/>
                <a:sym typeface="Montserrat"/>
              </a:rPr>
              <a:t> :-</a:t>
            </a:r>
          </a:p>
          <a:p>
            <a:pPr marL="269874" lvl="1" algn="l">
              <a:lnSpc>
                <a:spcPts val="3249"/>
              </a:lnSpc>
            </a:pPr>
            <a:endParaRPr lang="en-US" sz="2499" spc="49" dirty="0">
              <a:solidFill>
                <a:srgbClr val="000000"/>
              </a:solidFill>
              <a:latin typeface="Montserrat"/>
              <a:ea typeface="Montserrat"/>
              <a:cs typeface="Montserrat"/>
              <a:sym typeface="Montserrat"/>
            </a:endParaRPr>
          </a:p>
          <a:p>
            <a:pPr marL="727074" lvl="1" indent="-457200" algn="l">
              <a:lnSpc>
                <a:spcPts val="3249"/>
              </a:lnSpc>
              <a:buFont typeface="+mj-lt"/>
              <a:buAutoNum type="arabicPeriod"/>
            </a:pPr>
            <a:r>
              <a:rPr lang="en-US" sz="2200" spc="49" dirty="0">
                <a:solidFill>
                  <a:srgbClr val="000000"/>
                </a:solidFill>
                <a:latin typeface="Montserrat"/>
                <a:ea typeface="Montserrat"/>
                <a:cs typeface="Montserrat"/>
                <a:sym typeface="Montserrat"/>
              </a:rPr>
              <a:t>Observation: Research Scientists and Sales Representatives report the best work-life balance with scores of 2.51.</a:t>
            </a:r>
          </a:p>
          <a:p>
            <a:pPr marL="727074" lvl="1" indent="-457200" algn="l">
              <a:lnSpc>
                <a:spcPts val="3249"/>
              </a:lnSpc>
              <a:buFont typeface="+mj-lt"/>
              <a:buAutoNum type="arabicPeriod"/>
            </a:pPr>
            <a:endParaRPr lang="en-US" sz="2200" spc="49" dirty="0">
              <a:solidFill>
                <a:srgbClr val="000000"/>
              </a:solidFill>
              <a:latin typeface="Montserrat"/>
              <a:ea typeface="Montserrat"/>
              <a:cs typeface="Montserrat"/>
              <a:sym typeface="Montserrat"/>
            </a:endParaRPr>
          </a:p>
          <a:p>
            <a:pPr marL="727074" lvl="1" indent="-457200" algn="l">
              <a:lnSpc>
                <a:spcPts val="3249"/>
              </a:lnSpc>
              <a:buFont typeface="+mj-lt"/>
              <a:buAutoNum type="arabicPeriod"/>
            </a:pPr>
            <a:r>
              <a:rPr lang="en-US" sz="2200" spc="49" dirty="0">
                <a:solidFill>
                  <a:srgbClr val="000000"/>
                </a:solidFill>
                <a:latin typeface="Montserrat"/>
                <a:ea typeface="Montserrat"/>
                <a:cs typeface="Montserrat"/>
                <a:sym typeface="Montserrat"/>
              </a:rPr>
              <a:t>Lowest Scores: Manufacturing Directors have the lowest score of 2.47, indicating potential issues with work-life balance in this role.</a:t>
            </a:r>
          </a:p>
        </p:txBody>
      </p:sp>
      <p:sp>
        <p:nvSpPr>
          <p:cNvPr id="14" name="Rectangle 13">
            <a:extLst>
              <a:ext uri="{FF2B5EF4-FFF2-40B4-BE49-F238E27FC236}">
                <a16:creationId xmlns:a16="http://schemas.microsoft.com/office/drawing/2014/main" id="{31F937E1-A187-239E-184A-FD78B72AA5B4}"/>
              </a:ext>
            </a:extLst>
          </p:cNvPr>
          <p:cNvSpPr/>
          <p:nvPr/>
        </p:nvSpPr>
        <p:spPr>
          <a:xfrm>
            <a:off x="214455" y="2709095"/>
            <a:ext cx="7951816" cy="415766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54476753-49C7-73E9-F144-ECD660BFF5A9}"/>
              </a:ext>
            </a:extLst>
          </p:cNvPr>
          <p:cNvSpPr/>
          <p:nvPr/>
        </p:nvSpPr>
        <p:spPr>
          <a:xfrm>
            <a:off x="609600" y="3000695"/>
            <a:ext cx="7951818" cy="41576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20F000F6-3F36-8B01-4241-C20536F6DC08}"/>
              </a:ext>
            </a:extLst>
          </p:cNvPr>
          <p:cNvPicPr>
            <a:picLocks noChangeAspect="1"/>
          </p:cNvPicPr>
          <p:nvPr/>
        </p:nvPicPr>
        <p:blipFill>
          <a:blip r:embed="rId4"/>
          <a:stretch>
            <a:fillRect/>
          </a:stretch>
        </p:blipFill>
        <p:spPr>
          <a:xfrm>
            <a:off x="1033697" y="3522815"/>
            <a:ext cx="7881703" cy="4067071"/>
          </a:xfrm>
          <a:prstGeom prst="rect">
            <a:avLst/>
          </a:prstGeom>
          <a:ln>
            <a:solidFill>
              <a:schemeClr val="tx1"/>
            </a:solidFill>
          </a:ln>
        </p:spPr>
      </p:pic>
    </p:spTree>
    <p:extLst>
      <p:ext uri="{BB962C8B-B14F-4D97-AF65-F5344CB8AC3E}">
        <p14:creationId xmlns:p14="http://schemas.microsoft.com/office/powerpoint/2010/main" val="266679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3505200" y="945701"/>
            <a:ext cx="12878898" cy="1652825"/>
          </a:xfrm>
          <a:prstGeom prst="rect">
            <a:avLst/>
          </a:prstGeom>
        </p:spPr>
        <p:txBody>
          <a:bodyPr wrap="square" lIns="0" tIns="0" rIns="0" bIns="0" rtlCol="0" anchor="t">
            <a:spAutoFit/>
          </a:bodyPr>
          <a:lstStyle/>
          <a:p>
            <a:pPr algn="l">
              <a:lnSpc>
                <a:spcPts val="6801"/>
              </a:lnSpc>
            </a:pPr>
            <a:r>
              <a:rPr lang="en-US" sz="4000" spc="-409" dirty="0">
                <a:solidFill>
                  <a:srgbClr val="263F6B"/>
                </a:solidFill>
                <a:latin typeface="Montserrat Ultra-Bold Italics"/>
                <a:ea typeface="Montserrat Ultra-Bold Italics"/>
                <a:cs typeface="Montserrat Ultra-Bold Italics"/>
                <a:sym typeface="Montserrat Ultra-Bold Italics"/>
              </a:rPr>
              <a:t>KPI 6 :- </a:t>
            </a:r>
            <a:r>
              <a:rPr lang="en-US" sz="4000" spc="-409" dirty="0">
                <a:latin typeface="Montserrat Ultra-Bold Italics"/>
                <a:ea typeface="Montserrat Ultra-Bold Italics"/>
                <a:cs typeface="Montserrat Ultra-Bold Italics"/>
                <a:sym typeface="Montserrat Ultra-Bold Italics"/>
              </a:rPr>
              <a:t>Attrition rate Vs Year since last promotion relation</a:t>
            </a:r>
          </a:p>
          <a:p>
            <a:pPr algn="l">
              <a:lnSpc>
                <a:spcPts val="6801"/>
              </a:lnSpc>
            </a:pPr>
            <a:endParaRPr lang="en-US" sz="4000" spc="-409" dirty="0">
              <a:latin typeface="Montserrat Ultra-Bold Italics"/>
              <a:ea typeface="Montserrat Ultra-Bold Italics"/>
              <a:cs typeface="Montserrat Ultra-Bold Italics"/>
              <a:sym typeface="Montserrat Ultra-Bold Italics"/>
            </a:endParaRPr>
          </a:p>
        </p:txBody>
      </p:sp>
      <p:sp>
        <p:nvSpPr>
          <p:cNvPr id="3" name="AutoShape 3"/>
          <p:cNvSpPr/>
          <p:nvPr/>
        </p:nvSpPr>
        <p:spPr>
          <a:xfrm rot="-1753206">
            <a:off x="-1113304" y="4354356"/>
            <a:ext cx="25783492" cy="9586163"/>
          </a:xfrm>
          <a:prstGeom prst="rect">
            <a:avLst/>
          </a:prstGeom>
          <a:solidFill>
            <a:srgbClr val="545454">
              <a:alpha val="4706"/>
            </a:srgbClr>
          </a:solidFill>
        </p:spPr>
      </p:sp>
      <p:sp>
        <p:nvSpPr>
          <p:cNvPr id="5" name="Freeform 5"/>
          <p:cNvSpPr/>
          <p:nvPr/>
        </p:nvSpPr>
        <p:spPr>
          <a:xfrm>
            <a:off x="457200" y="902931"/>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925800" y="9113178"/>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AutoShape 7"/>
          <p:cNvSpPr/>
          <p:nvPr/>
        </p:nvSpPr>
        <p:spPr>
          <a:xfrm>
            <a:off x="1028700" y="9591065"/>
            <a:ext cx="16230600" cy="1351653"/>
          </a:xfrm>
          <a:prstGeom prst="rect">
            <a:avLst/>
          </a:prstGeom>
          <a:solidFill>
            <a:srgbClr val="213559"/>
          </a:solidFill>
        </p:spPr>
      </p:sp>
      <p:sp>
        <p:nvSpPr>
          <p:cNvPr id="8" name="AutoShape 8"/>
          <p:cNvSpPr/>
          <p:nvPr/>
        </p:nvSpPr>
        <p:spPr>
          <a:xfrm>
            <a:off x="1028700" y="-675827"/>
            <a:ext cx="16230600" cy="1351653"/>
          </a:xfrm>
          <a:prstGeom prst="rect">
            <a:avLst/>
          </a:prstGeom>
          <a:solidFill>
            <a:srgbClr val="213559"/>
          </a:solidFill>
        </p:spPr>
      </p:sp>
      <p:sp>
        <p:nvSpPr>
          <p:cNvPr id="9" name="TextBox 9"/>
          <p:cNvSpPr txBox="1"/>
          <p:nvPr/>
        </p:nvSpPr>
        <p:spPr>
          <a:xfrm>
            <a:off x="9067800" y="2397299"/>
            <a:ext cx="9245184" cy="6943376"/>
          </a:xfrm>
          <a:prstGeom prst="rect">
            <a:avLst/>
          </a:prstGeom>
        </p:spPr>
        <p:txBody>
          <a:bodyPr wrap="square" lIns="0" tIns="0" rIns="0" bIns="0" rtlCol="0" anchor="t">
            <a:spAutoFit/>
          </a:bodyPr>
          <a:lstStyle/>
          <a:p>
            <a:pPr marL="539749" lvl="1" indent="-269875" algn="l">
              <a:lnSpc>
                <a:spcPts val="3249"/>
              </a:lnSpc>
              <a:buFont typeface="Arial"/>
              <a:buChar char="•"/>
            </a:pPr>
            <a:r>
              <a:rPr lang="en-US" sz="3000" u="sng" spc="49" dirty="0">
                <a:solidFill>
                  <a:srgbClr val="000000"/>
                </a:solidFill>
                <a:latin typeface="Montserrat"/>
                <a:ea typeface="Montserrat"/>
                <a:cs typeface="Montserrat"/>
                <a:sym typeface="Montserrat"/>
              </a:rPr>
              <a:t>Description</a:t>
            </a:r>
            <a:r>
              <a:rPr lang="en-US" sz="3000" spc="49" dirty="0">
                <a:solidFill>
                  <a:srgbClr val="000000"/>
                </a:solidFill>
                <a:latin typeface="Montserrat"/>
                <a:ea typeface="Montserrat"/>
                <a:cs typeface="Montserrat"/>
                <a:sym typeface="Montserrat"/>
              </a:rPr>
              <a:t> :-</a:t>
            </a:r>
          </a:p>
          <a:p>
            <a:pPr marL="269874" lvl="1" algn="l">
              <a:lnSpc>
                <a:spcPts val="3249"/>
              </a:lnSpc>
            </a:pPr>
            <a:endParaRPr lang="en-US" sz="3000" spc="49" dirty="0">
              <a:solidFill>
                <a:srgbClr val="000000"/>
              </a:solidFill>
              <a:latin typeface="Montserrat"/>
              <a:ea typeface="Montserrat"/>
              <a:cs typeface="Montserrat"/>
              <a:sym typeface="Montserrat"/>
            </a:endParaRPr>
          </a:p>
          <a:p>
            <a:pPr marL="727074" lvl="1" indent="-457200" algn="l">
              <a:lnSpc>
                <a:spcPts val="3249"/>
              </a:lnSpc>
              <a:buFont typeface="+mj-lt"/>
              <a:buAutoNum type="arabicPeriod"/>
            </a:pPr>
            <a:r>
              <a:rPr lang="en-US" sz="2200" dirty="0">
                <a:latin typeface="Montserrat" panose="00000500000000000000" pitchFamily="2" charset="0"/>
              </a:rPr>
              <a:t>This metric explores the relationship between the number of years since an employee’s last promotion and the attrition rate.</a:t>
            </a:r>
          </a:p>
          <a:p>
            <a:pPr marL="727074" lvl="1" indent="-457200" algn="l">
              <a:lnSpc>
                <a:spcPts val="3249"/>
              </a:lnSpc>
              <a:buFont typeface="+mj-lt"/>
              <a:buAutoNum type="arabicPeriod"/>
            </a:pPr>
            <a:endParaRPr lang="en-US" sz="2200" spc="49" dirty="0">
              <a:solidFill>
                <a:srgbClr val="000000"/>
              </a:solidFill>
              <a:latin typeface="Montserrat" panose="00000500000000000000" pitchFamily="2" charset="0"/>
              <a:ea typeface="Montserrat"/>
              <a:cs typeface="Montserrat"/>
              <a:sym typeface="Montserrat"/>
            </a:endParaRPr>
          </a:p>
          <a:p>
            <a:pPr marL="727074" lvl="1" indent="-457200" algn="l">
              <a:lnSpc>
                <a:spcPts val="3249"/>
              </a:lnSpc>
              <a:buFont typeface="+mj-lt"/>
              <a:buAutoNum type="arabicPeriod"/>
            </a:pPr>
            <a:r>
              <a:rPr lang="en-US" sz="2200" spc="49" dirty="0">
                <a:solidFill>
                  <a:srgbClr val="000000"/>
                </a:solidFill>
                <a:latin typeface="Montserrat"/>
                <a:ea typeface="Montserrat"/>
                <a:cs typeface="Montserrat"/>
                <a:sym typeface="Montserrat"/>
              </a:rPr>
              <a:t>Visual: A line chart displays the attrition rate across different time periods since the last promotion.</a:t>
            </a:r>
          </a:p>
          <a:p>
            <a:pPr marL="727074" lvl="1" indent="-457200" algn="l">
              <a:lnSpc>
                <a:spcPts val="3249"/>
              </a:lnSpc>
              <a:buFont typeface="+mj-lt"/>
              <a:buAutoNum type="arabicPeriod"/>
            </a:pPr>
            <a:endParaRPr lang="en-US" sz="2499" spc="49" dirty="0">
              <a:solidFill>
                <a:srgbClr val="000000"/>
              </a:solidFill>
              <a:latin typeface="Montserrat"/>
              <a:ea typeface="Montserrat"/>
              <a:cs typeface="Montserrat"/>
              <a:sym typeface="Montserrat"/>
            </a:endParaRPr>
          </a:p>
          <a:p>
            <a:pPr marL="539749" lvl="1" indent="-269875" algn="l">
              <a:lnSpc>
                <a:spcPts val="3249"/>
              </a:lnSpc>
              <a:buFont typeface="Arial"/>
              <a:buChar char="•"/>
            </a:pPr>
            <a:r>
              <a:rPr lang="en-US" sz="3000" u="sng" spc="49" dirty="0">
                <a:solidFill>
                  <a:srgbClr val="000000"/>
                </a:solidFill>
                <a:latin typeface="Montserrat"/>
                <a:ea typeface="Montserrat"/>
                <a:cs typeface="Montserrat"/>
                <a:sym typeface="Montserrat"/>
              </a:rPr>
              <a:t>Insight</a:t>
            </a:r>
            <a:r>
              <a:rPr lang="en-US" sz="3000" spc="49" dirty="0">
                <a:solidFill>
                  <a:srgbClr val="000000"/>
                </a:solidFill>
                <a:latin typeface="Montserrat"/>
                <a:ea typeface="Montserrat"/>
                <a:cs typeface="Montserrat"/>
                <a:sym typeface="Montserrat"/>
              </a:rPr>
              <a:t> :-</a:t>
            </a:r>
          </a:p>
          <a:p>
            <a:pPr marL="269874" lvl="1" algn="l">
              <a:lnSpc>
                <a:spcPts val="3249"/>
              </a:lnSpc>
            </a:pPr>
            <a:endParaRPr lang="en-US" sz="2499" spc="49" dirty="0">
              <a:solidFill>
                <a:srgbClr val="000000"/>
              </a:solidFill>
              <a:latin typeface="Montserrat"/>
              <a:ea typeface="Montserrat"/>
              <a:cs typeface="Montserrat"/>
              <a:sym typeface="Montserrat"/>
            </a:endParaRPr>
          </a:p>
          <a:p>
            <a:pPr marL="727074" lvl="1" indent="-457200" algn="l">
              <a:lnSpc>
                <a:spcPts val="3249"/>
              </a:lnSpc>
              <a:buFont typeface="+mj-lt"/>
              <a:buAutoNum type="arabicPeriod"/>
            </a:pPr>
            <a:r>
              <a:rPr lang="en-US" sz="2200" spc="49" dirty="0">
                <a:solidFill>
                  <a:srgbClr val="000000"/>
                </a:solidFill>
                <a:latin typeface="Montserrat"/>
                <a:ea typeface="Montserrat"/>
                <a:cs typeface="Montserrat"/>
                <a:sym typeface="Montserrat"/>
              </a:rPr>
              <a:t>Highest Attrition: Employees with 21-25 years since their last promotion have the highest attrition rate at 51.23%.</a:t>
            </a:r>
          </a:p>
          <a:p>
            <a:pPr marL="727074" lvl="1" indent="-457200" algn="l">
              <a:lnSpc>
                <a:spcPts val="3249"/>
              </a:lnSpc>
              <a:buFont typeface="+mj-lt"/>
              <a:buAutoNum type="arabicPeriod"/>
            </a:pPr>
            <a:endParaRPr lang="en-US" sz="2200" spc="49" dirty="0">
              <a:solidFill>
                <a:srgbClr val="000000"/>
              </a:solidFill>
              <a:latin typeface="Montserrat"/>
              <a:ea typeface="Montserrat"/>
              <a:cs typeface="Montserrat"/>
              <a:sym typeface="Montserrat"/>
            </a:endParaRPr>
          </a:p>
          <a:p>
            <a:pPr marL="727074" lvl="1" indent="-457200" algn="l">
              <a:lnSpc>
                <a:spcPts val="3249"/>
              </a:lnSpc>
              <a:buFont typeface="+mj-lt"/>
              <a:buAutoNum type="arabicPeriod"/>
            </a:pPr>
            <a:r>
              <a:rPr lang="en-US" sz="2200" spc="49" dirty="0">
                <a:solidFill>
                  <a:srgbClr val="000000"/>
                </a:solidFill>
                <a:latin typeface="Montserrat"/>
                <a:ea typeface="Montserrat"/>
                <a:cs typeface="Montserrat"/>
                <a:sym typeface="Montserrat"/>
              </a:rPr>
              <a:t>Lowest Attrition: Employees who have been promoted within the last 6-10 years have the lowest attrition rate at 49.66%.</a:t>
            </a:r>
          </a:p>
        </p:txBody>
      </p:sp>
      <p:sp>
        <p:nvSpPr>
          <p:cNvPr id="14" name="Rectangle 13">
            <a:extLst>
              <a:ext uri="{FF2B5EF4-FFF2-40B4-BE49-F238E27FC236}">
                <a16:creationId xmlns:a16="http://schemas.microsoft.com/office/drawing/2014/main" id="{31F937E1-A187-239E-184A-FD78B72AA5B4}"/>
              </a:ext>
            </a:extLst>
          </p:cNvPr>
          <p:cNvSpPr/>
          <p:nvPr/>
        </p:nvSpPr>
        <p:spPr>
          <a:xfrm>
            <a:off x="259914" y="2721250"/>
            <a:ext cx="7817286" cy="415766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54476753-49C7-73E9-F144-ECD660BFF5A9}"/>
              </a:ext>
            </a:extLst>
          </p:cNvPr>
          <p:cNvSpPr/>
          <p:nvPr/>
        </p:nvSpPr>
        <p:spPr>
          <a:xfrm>
            <a:off x="655059" y="3012850"/>
            <a:ext cx="7693152" cy="41576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4224C287-EAD0-DD5E-41E8-12AD81021725}"/>
              </a:ext>
            </a:extLst>
          </p:cNvPr>
          <p:cNvPicPr>
            <a:picLocks noChangeAspect="1"/>
          </p:cNvPicPr>
          <p:nvPr/>
        </p:nvPicPr>
        <p:blipFill>
          <a:blip r:embed="rId4"/>
          <a:stretch>
            <a:fillRect/>
          </a:stretch>
        </p:blipFill>
        <p:spPr>
          <a:xfrm>
            <a:off x="1062429" y="3373438"/>
            <a:ext cx="7693152" cy="4088674"/>
          </a:xfrm>
          <a:prstGeom prst="rect">
            <a:avLst/>
          </a:prstGeom>
          <a:ln>
            <a:solidFill>
              <a:schemeClr val="tx1"/>
            </a:solidFill>
          </a:ln>
        </p:spPr>
      </p:pic>
    </p:spTree>
    <p:extLst>
      <p:ext uri="{BB962C8B-B14F-4D97-AF65-F5344CB8AC3E}">
        <p14:creationId xmlns:p14="http://schemas.microsoft.com/office/powerpoint/2010/main" val="2791541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grpSp>
        <p:nvGrpSpPr>
          <p:cNvPr id="3" name="Group 3"/>
          <p:cNvGrpSpPr/>
          <p:nvPr/>
        </p:nvGrpSpPr>
        <p:grpSpPr>
          <a:xfrm>
            <a:off x="8153399" y="-1825476"/>
            <a:ext cx="15604947" cy="1623060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id="5" name="Group 5"/>
          <p:cNvGrpSpPr>
            <a:grpSpLocks noChangeAspect="1"/>
          </p:cNvGrpSpPr>
          <p:nvPr/>
        </p:nvGrpSpPr>
        <p:grpSpPr>
          <a:xfrm>
            <a:off x="8823147" y="1028700"/>
            <a:ext cx="11187832" cy="12008374"/>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71569" r="-12056"/>
              </a:stretch>
            </a:blipFill>
          </p:spPr>
        </p:sp>
      </p:grpSp>
      <p:sp>
        <p:nvSpPr>
          <p:cNvPr id="7" name="TextBox 7"/>
          <p:cNvSpPr txBox="1"/>
          <p:nvPr/>
        </p:nvSpPr>
        <p:spPr>
          <a:xfrm>
            <a:off x="-99935" y="3581390"/>
            <a:ext cx="9243935" cy="2708434"/>
          </a:xfrm>
          <a:prstGeom prst="rect">
            <a:avLst/>
          </a:prstGeom>
        </p:spPr>
        <p:txBody>
          <a:bodyPr wrap="square" lIns="0" tIns="0" rIns="0" bIns="0" rtlCol="0" anchor="t">
            <a:spAutoFit/>
          </a:bodyPr>
          <a:lstStyle/>
          <a:p>
            <a:pPr algn="ctr"/>
            <a:r>
              <a:rPr lang="en-US" sz="8800" spc="-622" dirty="0">
                <a:solidFill>
                  <a:srgbClr val="263F6B"/>
                </a:solidFill>
                <a:latin typeface="Montserrat Ultra-Bold Italics"/>
                <a:ea typeface="Montserrat Ultra-Bold Italics"/>
                <a:cs typeface="Montserrat Ultra-Bold Italics"/>
                <a:sym typeface="Montserrat Ultra-Bold Italics"/>
              </a:rPr>
              <a:t>DASHBOARD IMAGES</a:t>
            </a:r>
          </a:p>
        </p:txBody>
      </p:sp>
      <p:sp>
        <p:nvSpPr>
          <p:cNvPr id="9" name="Freeform 9"/>
          <p:cNvSpPr/>
          <p:nvPr/>
        </p:nvSpPr>
        <p:spPr>
          <a:xfrm>
            <a:off x="15476242" y="885242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685800" y="1040557"/>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2810917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10" name="TextBox 10"/>
          <p:cNvSpPr txBox="1"/>
          <p:nvPr/>
        </p:nvSpPr>
        <p:spPr>
          <a:xfrm>
            <a:off x="5923553" y="0"/>
            <a:ext cx="6440894" cy="931152"/>
          </a:xfrm>
          <a:prstGeom prst="rect">
            <a:avLst/>
          </a:prstGeom>
        </p:spPr>
        <p:txBody>
          <a:bodyPr wrap="square" lIns="0" tIns="0" rIns="0" bIns="0" rtlCol="0" anchor="t">
            <a:spAutoFit/>
          </a:bodyPr>
          <a:lstStyle/>
          <a:p>
            <a:pPr algn="ctr">
              <a:lnSpc>
                <a:spcPts val="8071"/>
              </a:lnSpc>
            </a:pPr>
            <a:r>
              <a:rPr lang="en-US" sz="4800" spc="-485" dirty="0">
                <a:solidFill>
                  <a:srgbClr val="FFFFFF"/>
                </a:solidFill>
                <a:latin typeface="Montserrat Ultra-Bold Italics"/>
                <a:ea typeface="Montserrat Ultra-Bold Italics"/>
                <a:cs typeface="Montserrat Ultra-Bold Italics"/>
                <a:sym typeface="Montserrat Ultra-Bold Italics"/>
              </a:rPr>
              <a:t>EXCEL  DASHBOARD</a:t>
            </a:r>
          </a:p>
        </p:txBody>
      </p:sp>
      <p:pic>
        <p:nvPicPr>
          <p:cNvPr id="6" name="Picture 5">
            <a:extLst>
              <a:ext uri="{FF2B5EF4-FFF2-40B4-BE49-F238E27FC236}">
                <a16:creationId xmlns:a16="http://schemas.microsoft.com/office/drawing/2014/main" id="{BB89BB4D-06AF-6270-75B6-175507D24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181100"/>
            <a:ext cx="16764000" cy="8745948"/>
          </a:xfrm>
          <a:prstGeom prst="rect">
            <a:avLst/>
          </a:prstGeom>
          <a:ln>
            <a:solidFill>
              <a:schemeClr val="tx1"/>
            </a:solidFill>
          </a:ln>
        </p:spPr>
      </p:pic>
    </p:spTree>
    <p:extLst>
      <p:ext uri="{BB962C8B-B14F-4D97-AF65-F5344CB8AC3E}">
        <p14:creationId xmlns:p14="http://schemas.microsoft.com/office/powerpoint/2010/main" val="3372061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10" name="TextBox 10"/>
          <p:cNvSpPr txBox="1"/>
          <p:nvPr/>
        </p:nvSpPr>
        <p:spPr>
          <a:xfrm>
            <a:off x="4381500" y="0"/>
            <a:ext cx="9524999" cy="931152"/>
          </a:xfrm>
          <a:prstGeom prst="rect">
            <a:avLst/>
          </a:prstGeom>
        </p:spPr>
        <p:txBody>
          <a:bodyPr wrap="square" lIns="0" tIns="0" rIns="0" bIns="0" rtlCol="0" anchor="t">
            <a:spAutoFit/>
          </a:bodyPr>
          <a:lstStyle/>
          <a:p>
            <a:pPr algn="ctr">
              <a:lnSpc>
                <a:spcPts val="8071"/>
              </a:lnSpc>
            </a:pPr>
            <a:r>
              <a:rPr lang="en-US" sz="4800" spc="-485" dirty="0">
                <a:solidFill>
                  <a:srgbClr val="FFFFFF"/>
                </a:solidFill>
                <a:latin typeface="Montserrat Ultra-Bold Italics"/>
                <a:ea typeface="Montserrat Ultra-Bold Italics"/>
                <a:cs typeface="Montserrat Ultra-Bold Italics"/>
                <a:sym typeface="Montserrat Ultra-Bold Italics"/>
              </a:rPr>
              <a:t>TABLEAU  DASHBOARD  PAGE - 1</a:t>
            </a:r>
          </a:p>
        </p:txBody>
      </p:sp>
      <p:pic>
        <p:nvPicPr>
          <p:cNvPr id="3" name="Picture 2">
            <a:extLst>
              <a:ext uri="{FF2B5EF4-FFF2-40B4-BE49-F238E27FC236}">
                <a16:creationId xmlns:a16="http://schemas.microsoft.com/office/drawing/2014/main" id="{56D7DA4D-A33F-F653-2296-F38A7AAB0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2686" y="1257300"/>
            <a:ext cx="15468600" cy="8663210"/>
          </a:xfrm>
          <a:prstGeom prst="rect">
            <a:avLst/>
          </a:prstGeom>
          <a:ln>
            <a:solidFill>
              <a:schemeClr val="tx1"/>
            </a:solidFill>
          </a:ln>
        </p:spPr>
      </p:pic>
    </p:spTree>
    <p:extLst>
      <p:ext uri="{BB962C8B-B14F-4D97-AF65-F5344CB8AC3E}">
        <p14:creationId xmlns:p14="http://schemas.microsoft.com/office/powerpoint/2010/main" val="617610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10" name="TextBox 10"/>
          <p:cNvSpPr txBox="1"/>
          <p:nvPr/>
        </p:nvSpPr>
        <p:spPr>
          <a:xfrm>
            <a:off x="4381500" y="0"/>
            <a:ext cx="9524999" cy="931152"/>
          </a:xfrm>
          <a:prstGeom prst="rect">
            <a:avLst/>
          </a:prstGeom>
        </p:spPr>
        <p:txBody>
          <a:bodyPr wrap="square" lIns="0" tIns="0" rIns="0" bIns="0" rtlCol="0" anchor="t">
            <a:spAutoFit/>
          </a:bodyPr>
          <a:lstStyle/>
          <a:p>
            <a:pPr algn="ctr">
              <a:lnSpc>
                <a:spcPts val="8071"/>
              </a:lnSpc>
            </a:pPr>
            <a:r>
              <a:rPr lang="en-US" sz="4800" spc="-485" dirty="0">
                <a:solidFill>
                  <a:srgbClr val="FFFFFF"/>
                </a:solidFill>
                <a:latin typeface="Montserrat Ultra-Bold Italics"/>
                <a:ea typeface="Montserrat Ultra-Bold Italics"/>
                <a:cs typeface="Montserrat Ultra-Bold Italics"/>
                <a:sym typeface="Montserrat Ultra-Bold Italics"/>
              </a:rPr>
              <a:t>TABLEAU  DASHBOARD  PAGE - 2</a:t>
            </a:r>
          </a:p>
        </p:txBody>
      </p:sp>
      <p:pic>
        <p:nvPicPr>
          <p:cNvPr id="4" name="Picture 3">
            <a:extLst>
              <a:ext uri="{FF2B5EF4-FFF2-40B4-BE49-F238E27FC236}">
                <a16:creationId xmlns:a16="http://schemas.microsoft.com/office/drawing/2014/main" id="{586FDE3D-752D-78BE-CA1B-ED74EDFB2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257300"/>
            <a:ext cx="15468600" cy="8663210"/>
          </a:xfrm>
          <a:prstGeom prst="rect">
            <a:avLst/>
          </a:prstGeom>
          <a:ln>
            <a:solidFill>
              <a:schemeClr val="tx1"/>
            </a:solidFill>
          </a:ln>
        </p:spPr>
      </p:pic>
    </p:spTree>
    <p:extLst>
      <p:ext uri="{BB962C8B-B14F-4D97-AF65-F5344CB8AC3E}">
        <p14:creationId xmlns:p14="http://schemas.microsoft.com/office/powerpoint/2010/main" val="866592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10" name="TextBox 10"/>
          <p:cNvSpPr txBox="1"/>
          <p:nvPr/>
        </p:nvSpPr>
        <p:spPr>
          <a:xfrm>
            <a:off x="4381500" y="0"/>
            <a:ext cx="9524999" cy="931152"/>
          </a:xfrm>
          <a:prstGeom prst="rect">
            <a:avLst/>
          </a:prstGeom>
        </p:spPr>
        <p:txBody>
          <a:bodyPr wrap="square" lIns="0" tIns="0" rIns="0" bIns="0" rtlCol="0" anchor="t">
            <a:spAutoFit/>
          </a:bodyPr>
          <a:lstStyle/>
          <a:p>
            <a:pPr algn="ctr">
              <a:lnSpc>
                <a:spcPts val="8071"/>
              </a:lnSpc>
            </a:pPr>
            <a:r>
              <a:rPr lang="en-US" sz="4800" spc="-485" dirty="0">
                <a:solidFill>
                  <a:srgbClr val="FFFFFF"/>
                </a:solidFill>
                <a:latin typeface="Montserrat Ultra-Bold Italics"/>
                <a:ea typeface="Montserrat Ultra-Bold Italics"/>
                <a:cs typeface="Montserrat Ultra-Bold Italics"/>
                <a:sym typeface="Montserrat Ultra-Bold Italics"/>
              </a:rPr>
              <a:t>POWERBI  DASHBOARD  PAGE - 1</a:t>
            </a:r>
          </a:p>
        </p:txBody>
      </p:sp>
      <p:pic>
        <p:nvPicPr>
          <p:cNvPr id="3" name="Picture 2">
            <a:extLst>
              <a:ext uri="{FF2B5EF4-FFF2-40B4-BE49-F238E27FC236}">
                <a16:creationId xmlns:a16="http://schemas.microsoft.com/office/drawing/2014/main" id="{B3C1254C-BEF0-5589-B127-7F199BFB92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257300"/>
            <a:ext cx="15240000" cy="8536495"/>
          </a:xfrm>
          <a:prstGeom prst="rect">
            <a:avLst/>
          </a:prstGeom>
          <a:ln>
            <a:solidFill>
              <a:schemeClr val="tx1"/>
            </a:solidFill>
          </a:ln>
        </p:spPr>
      </p:pic>
    </p:spTree>
    <p:extLst>
      <p:ext uri="{BB962C8B-B14F-4D97-AF65-F5344CB8AC3E}">
        <p14:creationId xmlns:p14="http://schemas.microsoft.com/office/powerpoint/2010/main" val="1881150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BC690-375F-C279-689A-A8BAFCAC1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284793"/>
            <a:ext cx="15240000" cy="8509001"/>
          </a:xfrm>
          <a:prstGeom prst="rect">
            <a:avLst/>
          </a:prstGeom>
          <a:ln>
            <a:solidFill>
              <a:schemeClr val="tx1"/>
            </a:solidFill>
          </a:ln>
        </p:spPr>
      </p:pic>
      <p:sp>
        <p:nvSpPr>
          <p:cNvPr id="10" name="TextBox 10"/>
          <p:cNvSpPr txBox="1"/>
          <p:nvPr/>
        </p:nvSpPr>
        <p:spPr>
          <a:xfrm>
            <a:off x="4381500" y="0"/>
            <a:ext cx="9524999" cy="931152"/>
          </a:xfrm>
          <a:prstGeom prst="rect">
            <a:avLst/>
          </a:prstGeom>
        </p:spPr>
        <p:txBody>
          <a:bodyPr wrap="square" lIns="0" tIns="0" rIns="0" bIns="0" rtlCol="0" anchor="t">
            <a:spAutoFit/>
          </a:bodyPr>
          <a:lstStyle/>
          <a:p>
            <a:pPr algn="ctr">
              <a:lnSpc>
                <a:spcPts val="8071"/>
              </a:lnSpc>
            </a:pPr>
            <a:r>
              <a:rPr lang="en-US" sz="4800" spc="-485" dirty="0">
                <a:solidFill>
                  <a:srgbClr val="FFFFFF"/>
                </a:solidFill>
                <a:latin typeface="Montserrat Ultra-Bold Italics"/>
                <a:ea typeface="Montserrat Ultra-Bold Italics"/>
                <a:cs typeface="Montserrat Ultra-Bold Italics"/>
                <a:sym typeface="Montserrat Ultra-Bold Italics"/>
              </a:rPr>
              <a:t>POWERBI  DASHBOARD  PAGE - 2</a:t>
            </a:r>
          </a:p>
        </p:txBody>
      </p:sp>
    </p:spTree>
    <p:extLst>
      <p:ext uri="{BB962C8B-B14F-4D97-AF65-F5344CB8AC3E}">
        <p14:creationId xmlns:p14="http://schemas.microsoft.com/office/powerpoint/2010/main" val="1742532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Freeform 3"/>
          <p:cNvSpPr/>
          <p:nvPr/>
        </p:nvSpPr>
        <p:spPr>
          <a:xfrm flipH="1">
            <a:off x="6305562" y="-995510"/>
            <a:ext cx="12278020" cy="12278020"/>
          </a:xfrm>
          <a:custGeom>
            <a:avLst/>
            <a:gdLst/>
            <a:ahLst/>
            <a:cxnLst/>
            <a:rect l="l" t="t" r="r" b="b"/>
            <a:pathLst>
              <a:path w="12278020" h="12278020">
                <a:moveTo>
                  <a:pt x="12278019" y="0"/>
                </a:moveTo>
                <a:lnTo>
                  <a:pt x="0" y="0"/>
                </a:lnTo>
                <a:lnTo>
                  <a:pt x="0" y="12278020"/>
                </a:lnTo>
                <a:lnTo>
                  <a:pt x="12278019" y="12278020"/>
                </a:lnTo>
                <a:lnTo>
                  <a:pt x="12278019"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AutoShape 4"/>
          <p:cNvSpPr/>
          <p:nvPr/>
        </p:nvSpPr>
        <p:spPr>
          <a:xfrm>
            <a:off x="1028700" y="2712423"/>
            <a:ext cx="16230600" cy="6774478"/>
          </a:xfrm>
          <a:prstGeom prst="rect">
            <a:avLst/>
          </a:prstGeom>
          <a:solidFill>
            <a:srgbClr val="213559"/>
          </a:solidFill>
        </p:spPr>
      </p:sp>
      <p:grpSp>
        <p:nvGrpSpPr>
          <p:cNvPr id="5" name="Group 5"/>
          <p:cNvGrpSpPr>
            <a:grpSpLocks noChangeAspect="1"/>
          </p:cNvGrpSpPr>
          <p:nvPr/>
        </p:nvGrpSpPr>
        <p:grpSpPr>
          <a:xfrm>
            <a:off x="9639230" y="-203728"/>
            <a:ext cx="8944351" cy="10694456"/>
            <a:chOff x="0" y="0"/>
            <a:chExt cx="8603361" cy="10286746"/>
          </a:xfrm>
        </p:grpSpPr>
        <p:sp>
          <p:nvSpPr>
            <p:cNvPr id="6" name="Freeform 6"/>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28801" r="-50549"/>
              </a:stretch>
            </a:blipFill>
          </p:spPr>
        </p:sp>
      </p:grpSp>
      <p:sp>
        <p:nvSpPr>
          <p:cNvPr id="7" name="TextBox 7"/>
          <p:cNvSpPr txBox="1"/>
          <p:nvPr/>
        </p:nvSpPr>
        <p:spPr>
          <a:xfrm>
            <a:off x="1028700" y="615398"/>
            <a:ext cx="5935366" cy="2097024"/>
          </a:xfrm>
          <a:prstGeom prst="rect">
            <a:avLst/>
          </a:prstGeom>
        </p:spPr>
        <p:txBody>
          <a:bodyPr lIns="0" tIns="0" rIns="0" bIns="0" rtlCol="0" anchor="t">
            <a:spAutoFit/>
          </a:bodyPr>
          <a:lstStyle/>
          <a:p>
            <a:pPr algn="l">
              <a:lnSpc>
                <a:spcPts val="8071"/>
              </a:lnSpc>
            </a:pPr>
            <a:r>
              <a:rPr lang="en-US" sz="8236" spc="-485" dirty="0">
                <a:solidFill>
                  <a:srgbClr val="263F6B"/>
                </a:solidFill>
                <a:latin typeface="Montserrat Ultra-Bold Italics"/>
                <a:ea typeface="Montserrat Ultra-Bold Italics"/>
                <a:cs typeface="Montserrat Ultra-Bold Italics"/>
                <a:sym typeface="Montserrat Ultra-Bold Italics"/>
              </a:rPr>
              <a:t>TABLE OF CONTENTS</a:t>
            </a:r>
          </a:p>
        </p:txBody>
      </p:sp>
      <p:sp>
        <p:nvSpPr>
          <p:cNvPr id="8" name="TextBox 8"/>
          <p:cNvSpPr txBox="1"/>
          <p:nvPr/>
        </p:nvSpPr>
        <p:spPr>
          <a:xfrm>
            <a:off x="2057400" y="3252933"/>
            <a:ext cx="8203443" cy="5703869"/>
          </a:xfrm>
          <a:prstGeom prst="rect">
            <a:avLst/>
          </a:prstGeom>
        </p:spPr>
        <p:txBody>
          <a:bodyPr wrap="square" lIns="0" tIns="0" rIns="0" bIns="0" rtlCol="0" anchor="t">
            <a:spAutoFit/>
          </a:bodyPr>
          <a:lstStyle/>
          <a:p>
            <a:pPr marL="539749" lvl="1" indent="-269875" algn="l">
              <a:lnSpc>
                <a:spcPct val="150000"/>
              </a:lnSpc>
              <a:buFont typeface="Arial"/>
              <a:buChar char="•"/>
            </a:pPr>
            <a:r>
              <a:rPr lang="en-US" sz="2499" b="1" spc="49" dirty="0">
                <a:solidFill>
                  <a:srgbClr val="FFFFFF"/>
                </a:solidFill>
                <a:latin typeface="Montserrat"/>
                <a:ea typeface="Montserrat"/>
                <a:cs typeface="Montserrat"/>
                <a:sym typeface="Montserrat"/>
              </a:rPr>
              <a:t>INTRODUCTION</a:t>
            </a:r>
          </a:p>
          <a:p>
            <a:pPr marL="539749" lvl="1" indent="-269875" algn="l">
              <a:lnSpc>
                <a:spcPct val="150000"/>
              </a:lnSpc>
              <a:buFont typeface="Arial"/>
              <a:buChar char="•"/>
            </a:pPr>
            <a:r>
              <a:rPr lang="en-US" sz="2499" b="1" spc="49" dirty="0">
                <a:solidFill>
                  <a:srgbClr val="FFFFFF"/>
                </a:solidFill>
                <a:latin typeface="Montserrat"/>
                <a:ea typeface="Montserrat"/>
                <a:cs typeface="Montserrat"/>
                <a:sym typeface="Montserrat"/>
              </a:rPr>
              <a:t>DATASETS</a:t>
            </a:r>
          </a:p>
          <a:p>
            <a:pPr marL="539749" lvl="1" indent="-269875" algn="l">
              <a:lnSpc>
                <a:spcPct val="150000"/>
              </a:lnSpc>
              <a:buFont typeface="Arial"/>
              <a:buChar char="•"/>
            </a:pPr>
            <a:r>
              <a:rPr lang="en-US" sz="2499" b="1" spc="49" dirty="0">
                <a:solidFill>
                  <a:srgbClr val="FFFFFF"/>
                </a:solidFill>
                <a:latin typeface="Montserrat"/>
                <a:ea typeface="Montserrat"/>
                <a:cs typeface="Montserrat"/>
                <a:sym typeface="Montserrat"/>
              </a:rPr>
              <a:t>PROJECT PROCESS</a:t>
            </a:r>
          </a:p>
          <a:p>
            <a:pPr marL="539749" lvl="1" indent="-269875" algn="l">
              <a:lnSpc>
                <a:spcPct val="150000"/>
              </a:lnSpc>
              <a:buFont typeface="Arial"/>
              <a:buChar char="•"/>
            </a:pPr>
            <a:r>
              <a:rPr lang="en-US" sz="2499" b="1" spc="49" dirty="0">
                <a:solidFill>
                  <a:srgbClr val="FFFFFF"/>
                </a:solidFill>
                <a:latin typeface="Montserrat"/>
                <a:ea typeface="Montserrat"/>
                <a:cs typeface="Montserrat"/>
                <a:sym typeface="Montserrat"/>
              </a:rPr>
              <a:t>TOOLS USED FOR ANALYSIS</a:t>
            </a:r>
          </a:p>
          <a:p>
            <a:pPr marL="539749" lvl="1" indent="-269875" algn="l">
              <a:lnSpc>
                <a:spcPct val="150000"/>
              </a:lnSpc>
              <a:buFont typeface="Arial"/>
              <a:buChar char="•"/>
            </a:pPr>
            <a:r>
              <a:rPr lang="en-US" sz="2499" b="1" spc="49" dirty="0">
                <a:solidFill>
                  <a:srgbClr val="FFFFFF"/>
                </a:solidFill>
                <a:latin typeface="Montserrat"/>
                <a:ea typeface="Montserrat"/>
                <a:cs typeface="Montserrat"/>
                <a:sym typeface="Montserrat"/>
              </a:rPr>
              <a:t>KPI’s</a:t>
            </a:r>
          </a:p>
          <a:p>
            <a:pPr marL="539749" lvl="1" indent="-269875" algn="l">
              <a:lnSpc>
                <a:spcPct val="150000"/>
              </a:lnSpc>
              <a:buFont typeface="Arial"/>
              <a:buChar char="•"/>
            </a:pPr>
            <a:r>
              <a:rPr lang="en-US" sz="2499" b="1" spc="49" dirty="0">
                <a:solidFill>
                  <a:srgbClr val="FFFFFF"/>
                </a:solidFill>
                <a:latin typeface="Montserrat"/>
                <a:ea typeface="Montserrat"/>
                <a:cs typeface="Montserrat"/>
                <a:sym typeface="Montserrat"/>
              </a:rPr>
              <a:t>DASHBOARD IMAGES                                 (EXCEL, POWER BI, TABLEAU)</a:t>
            </a:r>
          </a:p>
          <a:p>
            <a:pPr marL="539749" lvl="1" indent="-269875" algn="l">
              <a:lnSpc>
                <a:spcPct val="150000"/>
              </a:lnSpc>
              <a:buFont typeface="Arial"/>
              <a:buChar char="•"/>
            </a:pPr>
            <a:r>
              <a:rPr lang="en-US" sz="2499" b="1" spc="49" dirty="0">
                <a:solidFill>
                  <a:srgbClr val="FFFFFF"/>
                </a:solidFill>
                <a:latin typeface="Montserrat"/>
                <a:ea typeface="Montserrat"/>
                <a:cs typeface="Montserrat"/>
                <a:sym typeface="Montserrat"/>
              </a:rPr>
              <a:t>INSIGHTS</a:t>
            </a:r>
          </a:p>
          <a:p>
            <a:pPr marL="539749" lvl="1" indent="-269875" algn="l">
              <a:lnSpc>
                <a:spcPct val="150000"/>
              </a:lnSpc>
              <a:buFont typeface="Arial"/>
              <a:buChar char="•"/>
            </a:pPr>
            <a:r>
              <a:rPr lang="en-US" sz="2499" b="1" spc="49" dirty="0">
                <a:solidFill>
                  <a:srgbClr val="FFFFFF"/>
                </a:solidFill>
                <a:latin typeface="Montserrat"/>
                <a:ea typeface="Montserrat"/>
                <a:cs typeface="Montserrat"/>
                <a:sym typeface="Montserrat"/>
              </a:rPr>
              <a:t>RECOMMENDATIONS</a:t>
            </a:r>
          </a:p>
          <a:p>
            <a:pPr marL="539749" lvl="1" indent="-269875" algn="l">
              <a:lnSpc>
                <a:spcPct val="150000"/>
              </a:lnSpc>
              <a:buFont typeface="Arial"/>
              <a:buChar char="•"/>
            </a:pPr>
            <a:r>
              <a:rPr lang="en-US" sz="2499" b="1" spc="49" dirty="0">
                <a:solidFill>
                  <a:srgbClr val="FFFFFF"/>
                </a:solidFill>
                <a:latin typeface="Montserrat"/>
                <a:ea typeface="Montserrat"/>
                <a:cs typeface="Montserrat"/>
                <a:sym typeface="Montserrat"/>
              </a:rPr>
              <a:t>CONCLUSION</a:t>
            </a:r>
          </a:p>
        </p:txBody>
      </p:sp>
      <p:sp>
        <p:nvSpPr>
          <p:cNvPr id="9" name="Freeform 9"/>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A65E31-C1B8-9198-1660-46E50359D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399" y="1284793"/>
            <a:ext cx="15087601" cy="8509001"/>
          </a:xfrm>
          <a:prstGeom prst="rect">
            <a:avLst/>
          </a:prstGeom>
          <a:ln>
            <a:solidFill>
              <a:schemeClr val="tx1"/>
            </a:solidFill>
          </a:ln>
        </p:spPr>
      </p:pic>
      <p:sp>
        <p:nvSpPr>
          <p:cNvPr id="10" name="TextBox 10"/>
          <p:cNvSpPr txBox="1"/>
          <p:nvPr/>
        </p:nvSpPr>
        <p:spPr>
          <a:xfrm>
            <a:off x="4381500" y="0"/>
            <a:ext cx="9524999" cy="931152"/>
          </a:xfrm>
          <a:prstGeom prst="rect">
            <a:avLst/>
          </a:prstGeom>
        </p:spPr>
        <p:txBody>
          <a:bodyPr wrap="square" lIns="0" tIns="0" rIns="0" bIns="0" rtlCol="0" anchor="t">
            <a:spAutoFit/>
          </a:bodyPr>
          <a:lstStyle/>
          <a:p>
            <a:pPr algn="ctr">
              <a:lnSpc>
                <a:spcPts val="8071"/>
              </a:lnSpc>
            </a:pPr>
            <a:r>
              <a:rPr lang="en-US" sz="4800" spc="-485" dirty="0">
                <a:solidFill>
                  <a:srgbClr val="FFFFFF"/>
                </a:solidFill>
                <a:latin typeface="Montserrat Ultra-Bold Italics"/>
                <a:ea typeface="Montserrat Ultra-Bold Italics"/>
                <a:cs typeface="Montserrat Ultra-Bold Italics"/>
                <a:sym typeface="Montserrat Ultra-Bold Italics"/>
              </a:rPr>
              <a:t>POWERBI  DASHBOARD  PAGE - 3</a:t>
            </a:r>
          </a:p>
        </p:txBody>
      </p:sp>
    </p:spTree>
    <p:extLst>
      <p:ext uri="{BB962C8B-B14F-4D97-AF65-F5344CB8AC3E}">
        <p14:creationId xmlns:p14="http://schemas.microsoft.com/office/powerpoint/2010/main" val="3754756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TextBox 3"/>
          <p:cNvSpPr txBox="1"/>
          <p:nvPr/>
        </p:nvSpPr>
        <p:spPr>
          <a:xfrm>
            <a:off x="1827653" y="3643880"/>
            <a:ext cx="5679993" cy="938655"/>
          </a:xfrm>
          <a:prstGeom prst="rect">
            <a:avLst/>
          </a:prstGeom>
        </p:spPr>
        <p:txBody>
          <a:bodyPr lIns="0" tIns="0" rIns="0" bIns="0" rtlCol="0" anchor="t">
            <a:spAutoFit/>
          </a:bodyPr>
          <a:lstStyle/>
          <a:p>
            <a:pPr algn="l">
              <a:lnSpc>
                <a:spcPts val="7314"/>
              </a:lnSpc>
            </a:pPr>
            <a:r>
              <a:rPr lang="en-US" sz="7464" spc="-440" dirty="0">
                <a:solidFill>
                  <a:srgbClr val="263F6B"/>
                </a:solidFill>
                <a:latin typeface="Montserrat Ultra-Bold Italics"/>
                <a:ea typeface="Montserrat Ultra-Bold Italics"/>
                <a:cs typeface="Montserrat Ultra-Bold Italics"/>
                <a:sym typeface="Montserrat Ultra-Bold Italics"/>
              </a:rPr>
              <a:t>INSIGHTS</a:t>
            </a:r>
          </a:p>
        </p:txBody>
      </p:sp>
      <p:sp>
        <p:nvSpPr>
          <p:cNvPr id="4" name="TextBox 4"/>
          <p:cNvSpPr txBox="1"/>
          <p:nvPr/>
        </p:nvSpPr>
        <p:spPr>
          <a:xfrm>
            <a:off x="7906175" y="2463984"/>
            <a:ext cx="8918947" cy="5359031"/>
          </a:xfrm>
          <a:prstGeom prst="rect">
            <a:avLst/>
          </a:prstGeom>
        </p:spPr>
        <p:txBody>
          <a:bodyPr wrap="square" lIns="0" tIns="0" rIns="0" bIns="0" rtlCol="0" anchor="t">
            <a:spAutoFit/>
          </a:bodyPr>
          <a:lstStyle/>
          <a:p>
            <a:pPr marL="457200" indent="-457200" algn="l">
              <a:lnSpc>
                <a:spcPts val="3495"/>
              </a:lnSpc>
              <a:spcBef>
                <a:spcPct val="0"/>
              </a:spcBef>
              <a:buFont typeface="Arial" panose="020B0604020202020204" pitchFamily="34" charset="0"/>
              <a:buChar char="•"/>
            </a:pPr>
            <a:r>
              <a:rPr lang="en-US" sz="2688" spc="53" dirty="0">
                <a:solidFill>
                  <a:srgbClr val="263F6B"/>
                </a:solidFill>
                <a:latin typeface="Montserrat"/>
                <a:ea typeface="Montserrat"/>
                <a:cs typeface="Montserrat"/>
                <a:sym typeface="Montserrat"/>
              </a:rPr>
              <a:t>Research &amp; Development has the highest attrition rate, despite competitive compensation, likely due to high job demands.</a:t>
            </a:r>
          </a:p>
          <a:p>
            <a:pPr marL="457200" indent="-457200" algn="l">
              <a:lnSpc>
                <a:spcPts val="3495"/>
              </a:lnSpc>
              <a:spcBef>
                <a:spcPct val="0"/>
              </a:spcBef>
              <a:buFont typeface="Arial" panose="020B0604020202020204" pitchFamily="34" charset="0"/>
              <a:buChar char="•"/>
            </a:pPr>
            <a:endParaRPr lang="en-US" sz="2688" spc="53" dirty="0">
              <a:solidFill>
                <a:srgbClr val="263F6B"/>
              </a:solidFill>
              <a:latin typeface="Montserrat"/>
              <a:ea typeface="Montserrat"/>
              <a:cs typeface="Montserrat"/>
              <a:sym typeface="Montserrat"/>
            </a:endParaRPr>
          </a:p>
          <a:p>
            <a:pPr marL="457200" indent="-457200" algn="l">
              <a:lnSpc>
                <a:spcPts val="3495"/>
              </a:lnSpc>
              <a:spcBef>
                <a:spcPct val="0"/>
              </a:spcBef>
              <a:buFont typeface="Arial" panose="020B0604020202020204" pitchFamily="34" charset="0"/>
              <a:buChar char="•"/>
            </a:pPr>
            <a:r>
              <a:rPr lang="en-US" sz="2688" spc="53" dirty="0">
                <a:solidFill>
                  <a:srgbClr val="263F6B"/>
                </a:solidFill>
                <a:latin typeface="Montserrat"/>
                <a:ea typeface="Montserrat"/>
                <a:cs typeface="Montserrat"/>
                <a:sym typeface="Montserrat"/>
              </a:rPr>
              <a:t>Job roles with the best work-life balance, like Research Scientists, show better retention, emphasizing the importance of work-life balance initiatives.</a:t>
            </a:r>
          </a:p>
          <a:p>
            <a:pPr marL="457200" indent="-457200" algn="l">
              <a:lnSpc>
                <a:spcPts val="3495"/>
              </a:lnSpc>
              <a:spcBef>
                <a:spcPct val="0"/>
              </a:spcBef>
              <a:buFont typeface="Arial" panose="020B0604020202020204" pitchFamily="34" charset="0"/>
              <a:buChar char="•"/>
            </a:pPr>
            <a:endParaRPr lang="en-US" sz="2688" spc="53" dirty="0">
              <a:solidFill>
                <a:srgbClr val="263F6B"/>
              </a:solidFill>
              <a:latin typeface="Montserrat"/>
              <a:ea typeface="Montserrat"/>
              <a:cs typeface="Montserrat"/>
              <a:sym typeface="Montserrat"/>
            </a:endParaRPr>
          </a:p>
          <a:p>
            <a:pPr marL="457200" indent="-457200" algn="l">
              <a:lnSpc>
                <a:spcPts val="3495"/>
              </a:lnSpc>
              <a:spcBef>
                <a:spcPct val="0"/>
              </a:spcBef>
              <a:buFont typeface="Arial" panose="020B0604020202020204" pitchFamily="34" charset="0"/>
              <a:buChar char="•"/>
            </a:pPr>
            <a:r>
              <a:rPr lang="en-US" sz="2688" spc="53" dirty="0">
                <a:solidFill>
                  <a:srgbClr val="263F6B"/>
                </a:solidFill>
                <a:latin typeface="Montserrat"/>
                <a:ea typeface="Montserrat"/>
                <a:cs typeface="Montserrat"/>
                <a:sym typeface="Montserrat"/>
              </a:rPr>
              <a:t>Career progression is crucial, as employees who have not been promoted in over 20 years are at high risk of leaving.</a:t>
            </a:r>
          </a:p>
        </p:txBody>
      </p:sp>
      <p:sp>
        <p:nvSpPr>
          <p:cNvPr id="6" name="AutoShape 6"/>
          <p:cNvSpPr/>
          <p:nvPr/>
        </p:nvSpPr>
        <p:spPr>
          <a:xfrm rot="-8231889">
            <a:off x="-10109114" y="6176620"/>
            <a:ext cx="16230600" cy="10441156"/>
          </a:xfrm>
          <a:prstGeom prst="rect">
            <a:avLst/>
          </a:prstGeom>
          <a:solidFill>
            <a:srgbClr val="213559"/>
          </a:solidFill>
        </p:spPr>
      </p:sp>
      <p:sp>
        <p:nvSpPr>
          <p:cNvPr id="7" name="AutoShape 7"/>
          <p:cNvSpPr/>
          <p:nvPr/>
        </p:nvSpPr>
        <p:spPr>
          <a:xfrm rot="-8231889">
            <a:off x="-10507643" y="6538090"/>
            <a:ext cx="16230600" cy="10441156"/>
          </a:xfrm>
          <a:prstGeom prst="rect">
            <a:avLst/>
          </a:prstGeom>
          <a:solidFill>
            <a:srgbClr val="263F6B"/>
          </a:solidFill>
        </p:spPr>
      </p:sp>
      <p:sp>
        <p:nvSpPr>
          <p:cNvPr id="8" name="Freeform 8"/>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7452893" y="7316416"/>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730039" y="1733723"/>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AutoShape 11"/>
          <p:cNvSpPr/>
          <p:nvPr/>
        </p:nvSpPr>
        <p:spPr>
          <a:xfrm>
            <a:off x="1827653" y="2945296"/>
            <a:ext cx="1386321" cy="0"/>
          </a:xfrm>
          <a:prstGeom prst="line">
            <a:avLst/>
          </a:prstGeom>
          <a:ln w="76200" cap="flat">
            <a:solidFill>
              <a:srgbClr val="263F6B"/>
            </a:solidFill>
            <a:prstDash val="solid"/>
            <a:headEnd type="none" w="sm" len="sm"/>
            <a:tailEnd type="none" w="sm" len="sm"/>
          </a:ln>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TextBox 3"/>
          <p:cNvSpPr txBox="1"/>
          <p:nvPr/>
        </p:nvSpPr>
        <p:spPr>
          <a:xfrm>
            <a:off x="4343400" y="1847796"/>
            <a:ext cx="10592947" cy="938655"/>
          </a:xfrm>
          <a:prstGeom prst="rect">
            <a:avLst/>
          </a:prstGeom>
        </p:spPr>
        <p:txBody>
          <a:bodyPr wrap="square" lIns="0" tIns="0" rIns="0" bIns="0" rtlCol="0" anchor="t">
            <a:spAutoFit/>
          </a:bodyPr>
          <a:lstStyle/>
          <a:p>
            <a:pPr algn="l">
              <a:lnSpc>
                <a:spcPts val="7314"/>
              </a:lnSpc>
            </a:pPr>
            <a:r>
              <a:rPr lang="en-US" sz="7464" spc="-440" dirty="0">
                <a:solidFill>
                  <a:srgbClr val="263F6B"/>
                </a:solidFill>
                <a:latin typeface="Montserrat Ultra-Bold Italics"/>
                <a:ea typeface="Montserrat Ultra-Bold Italics"/>
                <a:cs typeface="Montserrat Ultra-Bold Italics"/>
                <a:sym typeface="Montserrat Ultra-Bold Italics"/>
              </a:rPr>
              <a:t>RECOMMENDATIONS</a:t>
            </a:r>
          </a:p>
        </p:txBody>
      </p:sp>
      <p:sp>
        <p:nvSpPr>
          <p:cNvPr id="6" name="AutoShape 6"/>
          <p:cNvSpPr/>
          <p:nvPr/>
        </p:nvSpPr>
        <p:spPr>
          <a:xfrm rot="-8231889">
            <a:off x="-10109114" y="6176620"/>
            <a:ext cx="16230600" cy="10441156"/>
          </a:xfrm>
          <a:prstGeom prst="rect">
            <a:avLst/>
          </a:prstGeom>
          <a:solidFill>
            <a:srgbClr val="213559"/>
          </a:solidFill>
        </p:spPr>
      </p:sp>
      <p:sp>
        <p:nvSpPr>
          <p:cNvPr id="7" name="AutoShape 7"/>
          <p:cNvSpPr/>
          <p:nvPr/>
        </p:nvSpPr>
        <p:spPr>
          <a:xfrm rot="-8231889">
            <a:off x="-10507643" y="6538090"/>
            <a:ext cx="16230600" cy="10441156"/>
          </a:xfrm>
          <a:prstGeom prst="rect">
            <a:avLst/>
          </a:prstGeom>
          <a:solidFill>
            <a:srgbClr val="263F6B"/>
          </a:solidFill>
        </p:spPr>
      </p:sp>
      <p:sp>
        <p:nvSpPr>
          <p:cNvPr id="8" name="Freeform 8"/>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7452893" y="7316416"/>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730039" y="1733723"/>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AutoShape 11"/>
          <p:cNvSpPr/>
          <p:nvPr/>
        </p:nvSpPr>
        <p:spPr>
          <a:xfrm>
            <a:off x="4191000" y="1323715"/>
            <a:ext cx="1386321" cy="0"/>
          </a:xfrm>
          <a:prstGeom prst="line">
            <a:avLst/>
          </a:prstGeom>
          <a:ln w="76200" cap="flat">
            <a:solidFill>
              <a:srgbClr val="263F6B"/>
            </a:solidFill>
            <a:prstDash val="solid"/>
            <a:headEnd type="none" w="sm" len="sm"/>
            <a:tailEnd type="none" w="sm" len="sm"/>
          </a:ln>
        </p:spPr>
        <p:txBody>
          <a:bodyPr/>
          <a:lstStyle/>
          <a:p>
            <a:endParaRPr lang="en-IN" dirty="0"/>
          </a:p>
        </p:txBody>
      </p:sp>
      <p:graphicFrame>
        <p:nvGraphicFramePr>
          <p:cNvPr id="5" name="Text Placeholder 2">
            <a:extLst>
              <a:ext uri="{FF2B5EF4-FFF2-40B4-BE49-F238E27FC236}">
                <a16:creationId xmlns:a16="http://schemas.microsoft.com/office/drawing/2014/main" id="{DFD3964C-6C4A-BB1E-45D2-D0E720703BAF}"/>
              </a:ext>
            </a:extLst>
          </p:cNvPr>
          <p:cNvGraphicFramePr/>
          <p:nvPr>
            <p:extLst>
              <p:ext uri="{D42A27DB-BD31-4B8C-83A1-F6EECF244321}">
                <p14:modId xmlns:p14="http://schemas.microsoft.com/office/powerpoint/2010/main" val="2676057195"/>
              </p:ext>
            </p:extLst>
          </p:nvPr>
        </p:nvGraphicFramePr>
        <p:xfrm>
          <a:off x="3048001" y="2876477"/>
          <a:ext cx="14142260" cy="584842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621566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Freeform 3"/>
          <p:cNvSpPr/>
          <p:nvPr/>
        </p:nvSpPr>
        <p:spPr>
          <a:xfrm>
            <a:off x="1297214" y="-726996"/>
            <a:ext cx="11740992" cy="11740992"/>
          </a:xfrm>
          <a:custGeom>
            <a:avLst/>
            <a:gdLst/>
            <a:ahLst/>
            <a:cxnLst/>
            <a:rect l="l" t="t" r="r" b="b"/>
            <a:pathLst>
              <a:path w="11740992" h="11740992">
                <a:moveTo>
                  <a:pt x="0" y="0"/>
                </a:moveTo>
                <a:lnTo>
                  <a:pt x="11740992" y="0"/>
                </a:lnTo>
                <a:lnTo>
                  <a:pt x="11740992" y="11740992"/>
                </a:lnTo>
                <a:lnTo>
                  <a:pt x="0" y="1174099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4" name="AutoShape 4"/>
          <p:cNvSpPr/>
          <p:nvPr/>
        </p:nvSpPr>
        <p:spPr>
          <a:xfrm>
            <a:off x="1028700" y="615601"/>
            <a:ext cx="16230600" cy="9055797"/>
          </a:xfrm>
          <a:prstGeom prst="rect">
            <a:avLst/>
          </a:prstGeom>
          <a:solidFill>
            <a:srgbClr val="213559"/>
          </a:solidFill>
        </p:spPr>
      </p:sp>
      <p:grpSp>
        <p:nvGrpSpPr>
          <p:cNvPr id="5" name="Group 5"/>
          <p:cNvGrpSpPr/>
          <p:nvPr/>
        </p:nvGrpSpPr>
        <p:grpSpPr>
          <a:xfrm>
            <a:off x="-330479" y="-247859"/>
            <a:ext cx="8456256" cy="10782718"/>
            <a:chOff x="0" y="0"/>
            <a:chExt cx="11275007" cy="14376958"/>
          </a:xfrm>
        </p:grpSpPr>
        <p:pic>
          <p:nvPicPr>
            <p:cNvPr id="6" name="Picture 6"/>
            <p:cNvPicPr>
              <a:picLocks noChangeAspect="1"/>
            </p:cNvPicPr>
            <p:nvPr/>
          </p:nvPicPr>
          <p:blipFill>
            <a:blip r:embed="rId4"/>
            <a:srcRect l="20538" r="27178"/>
            <a:stretch>
              <a:fillRect/>
            </a:stretch>
          </p:blipFill>
          <p:spPr>
            <a:xfrm>
              <a:off x="0" y="0"/>
              <a:ext cx="11275007" cy="14376958"/>
            </a:xfrm>
            <a:prstGeom prst="rect">
              <a:avLst/>
            </a:prstGeom>
          </p:spPr>
        </p:pic>
      </p:grpSp>
      <p:sp>
        <p:nvSpPr>
          <p:cNvPr id="7" name="TextBox 7"/>
          <p:cNvSpPr txBox="1"/>
          <p:nvPr/>
        </p:nvSpPr>
        <p:spPr>
          <a:xfrm>
            <a:off x="9109507" y="2200219"/>
            <a:ext cx="5153533" cy="769698"/>
          </a:xfrm>
          <a:prstGeom prst="rect">
            <a:avLst/>
          </a:prstGeom>
        </p:spPr>
        <p:txBody>
          <a:bodyPr wrap="square" lIns="0" tIns="0" rIns="0" bIns="0" rtlCol="0" anchor="t">
            <a:spAutoFit/>
          </a:bodyPr>
          <a:lstStyle/>
          <a:p>
            <a:pPr algn="just">
              <a:lnSpc>
                <a:spcPts val="5958"/>
              </a:lnSpc>
            </a:pPr>
            <a:r>
              <a:rPr lang="en-US" sz="6080" spc="-358" dirty="0">
                <a:solidFill>
                  <a:srgbClr val="FFFFFF"/>
                </a:solidFill>
                <a:latin typeface="Montserrat Ultra-Bold Italics"/>
                <a:ea typeface="Montserrat Ultra-Bold Italics"/>
                <a:cs typeface="Montserrat Ultra-Bold Italics"/>
                <a:sym typeface="Montserrat Ultra-Bold Italics"/>
              </a:rPr>
              <a:t>CONCLUSION</a:t>
            </a:r>
          </a:p>
        </p:txBody>
      </p:sp>
      <p:sp>
        <p:nvSpPr>
          <p:cNvPr id="9" name="TextBox 9"/>
          <p:cNvSpPr txBox="1"/>
          <p:nvPr/>
        </p:nvSpPr>
        <p:spPr>
          <a:xfrm>
            <a:off x="8478111" y="3390900"/>
            <a:ext cx="7150509" cy="4999702"/>
          </a:xfrm>
          <a:prstGeom prst="rect">
            <a:avLst/>
          </a:prstGeom>
        </p:spPr>
        <p:txBody>
          <a:bodyPr wrap="square" lIns="0" tIns="0" rIns="0" bIns="0" rtlCol="0" anchor="t">
            <a:spAutoFit/>
          </a:bodyPr>
          <a:lstStyle/>
          <a:p>
            <a:pPr marL="539749" lvl="1" indent="-269875" algn="l">
              <a:buFont typeface="Arial"/>
              <a:buChar char="•"/>
            </a:pPr>
            <a:r>
              <a:rPr lang="en-US" sz="2499" spc="49" dirty="0">
                <a:solidFill>
                  <a:srgbClr val="FFFFFF"/>
                </a:solidFill>
                <a:latin typeface="Montserrat"/>
                <a:ea typeface="Montserrat"/>
                <a:cs typeface="Montserrat"/>
                <a:sym typeface="Montserrat"/>
              </a:rPr>
              <a:t>The data indicates that there are areas of  concern regarding job satisfaction within the organization. Employees  may be experiencing challenges or dissatisfaction with certain aspects of work environment. </a:t>
            </a:r>
          </a:p>
          <a:p>
            <a:pPr marL="539749" lvl="1" indent="-269875" algn="l">
              <a:buFont typeface="Arial"/>
              <a:buChar char="•"/>
            </a:pPr>
            <a:endParaRPr lang="en-US" sz="2499" spc="49" dirty="0">
              <a:solidFill>
                <a:srgbClr val="FFFFFF"/>
              </a:solidFill>
              <a:latin typeface="Montserrat"/>
              <a:ea typeface="Montserrat"/>
              <a:cs typeface="Montserrat"/>
              <a:sym typeface="Montserrat"/>
            </a:endParaRPr>
          </a:p>
          <a:p>
            <a:pPr marL="539749" lvl="1" indent="-269875" algn="l">
              <a:buFont typeface="Arial"/>
              <a:buChar char="•"/>
            </a:pPr>
            <a:r>
              <a:rPr lang="en-US" sz="2499" spc="49" dirty="0">
                <a:solidFill>
                  <a:srgbClr val="FFFFFF"/>
                </a:solidFill>
                <a:latin typeface="Montserrat"/>
                <a:ea typeface="Montserrat"/>
                <a:cs typeface="Montserrat"/>
                <a:sym typeface="Montserrat"/>
              </a:rPr>
              <a:t>Engaging in this project  has been a valuable opportunity for skill development and refinement. We have strengthened our  proficiency in Excel, Tableau, Power BI, SQL and Data Analysis.</a:t>
            </a:r>
          </a:p>
        </p:txBody>
      </p:sp>
      <p:sp>
        <p:nvSpPr>
          <p:cNvPr id="13" name="Freeform 13"/>
          <p:cNvSpPr/>
          <p:nvPr/>
        </p:nvSpPr>
        <p:spPr>
          <a:xfrm>
            <a:off x="15071134" y="105448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AutoShape 14"/>
          <p:cNvSpPr/>
          <p:nvPr/>
        </p:nvSpPr>
        <p:spPr>
          <a:xfrm rot="-5400000">
            <a:off x="13018986" y="5376538"/>
            <a:ext cx="6492240" cy="0"/>
          </a:xfrm>
          <a:prstGeom prst="line">
            <a:avLst/>
          </a:prstGeom>
          <a:ln w="9525" cap="rnd">
            <a:solidFill>
              <a:srgbClr val="FFFFFF"/>
            </a:solidFill>
            <a:prstDash val="solid"/>
            <a:headEnd type="none" w="sm" len="sm"/>
            <a:tailEnd type="none" w="sm" len="sm"/>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83237" y="4465219"/>
            <a:ext cx="25783492" cy="9586163"/>
          </a:xfrm>
          <a:prstGeom prst="rect">
            <a:avLst/>
          </a:prstGeom>
          <a:solidFill>
            <a:srgbClr val="000000">
              <a:alpha val="6667"/>
            </a:srgbClr>
          </a:solidFill>
        </p:spPr>
      </p:sp>
      <p:sp>
        <p:nvSpPr>
          <p:cNvPr id="3" name="Freeform 3"/>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7494137" y="698454"/>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AutoShape 7"/>
          <p:cNvSpPr/>
          <p:nvPr/>
        </p:nvSpPr>
        <p:spPr>
          <a:xfrm>
            <a:off x="1028700" y="8302951"/>
            <a:ext cx="16230600" cy="169519"/>
          </a:xfrm>
          <a:prstGeom prst="rect">
            <a:avLst/>
          </a:prstGeom>
          <a:solidFill>
            <a:srgbClr val="FFFFFF"/>
          </a:solidFill>
        </p:spPr>
      </p:sp>
      <p:sp>
        <p:nvSpPr>
          <p:cNvPr id="8" name="AutoShape 8"/>
          <p:cNvSpPr/>
          <p:nvPr/>
        </p:nvSpPr>
        <p:spPr>
          <a:xfrm>
            <a:off x="1028700" y="1814529"/>
            <a:ext cx="16230600" cy="169519"/>
          </a:xfrm>
          <a:prstGeom prst="rect">
            <a:avLst/>
          </a:prstGeom>
          <a:solidFill>
            <a:srgbClr val="FFFFFF"/>
          </a:solidFill>
        </p:spPr>
      </p:sp>
      <p:sp>
        <p:nvSpPr>
          <p:cNvPr id="12" name="TextBox 12"/>
          <p:cNvSpPr txBox="1"/>
          <p:nvPr/>
        </p:nvSpPr>
        <p:spPr>
          <a:xfrm>
            <a:off x="1028700" y="2926758"/>
            <a:ext cx="7727311" cy="3919136"/>
          </a:xfrm>
          <a:prstGeom prst="rect">
            <a:avLst/>
          </a:prstGeom>
        </p:spPr>
        <p:txBody>
          <a:bodyPr lIns="0" tIns="0" rIns="0" bIns="0" rtlCol="0" anchor="t">
            <a:spAutoFit/>
          </a:bodyPr>
          <a:lstStyle/>
          <a:p>
            <a:pPr algn="l">
              <a:lnSpc>
                <a:spcPts val="14898"/>
              </a:lnSpc>
            </a:pPr>
            <a:r>
              <a:rPr lang="en-US" sz="16194" spc="-955" dirty="0">
                <a:solidFill>
                  <a:srgbClr val="FFFFFF"/>
                </a:solidFill>
                <a:latin typeface="Montserrat Ultra-Bold"/>
                <a:ea typeface="Montserrat Ultra-Bold"/>
                <a:cs typeface="Montserrat Ultra-Bold"/>
                <a:sym typeface="Montserrat Ultra-Bold"/>
              </a:rPr>
              <a:t>THANK YOU</a:t>
            </a:r>
          </a:p>
        </p:txBody>
      </p:sp>
      <p:sp>
        <p:nvSpPr>
          <p:cNvPr id="9" name="TextBox 8">
            <a:extLst>
              <a:ext uri="{FF2B5EF4-FFF2-40B4-BE49-F238E27FC236}">
                <a16:creationId xmlns:a16="http://schemas.microsoft.com/office/drawing/2014/main" id="{53B3C7ED-2ACA-EB65-D302-21980DD00D57}"/>
              </a:ext>
            </a:extLst>
          </p:cNvPr>
          <p:cNvSpPr txBox="1"/>
          <p:nvPr/>
        </p:nvSpPr>
        <p:spPr>
          <a:xfrm>
            <a:off x="11667304" y="4991145"/>
            <a:ext cx="5181600" cy="2948371"/>
          </a:xfrm>
          <a:prstGeom prst="rect">
            <a:avLst/>
          </a:prstGeom>
        </p:spPr>
        <p:txBody>
          <a:bodyPr wrap="square" lIns="0" tIns="0" rIns="0" bIns="0" rtlCol="0" anchor="t">
            <a:spAutoFit/>
          </a:bodyPr>
          <a:lstStyle/>
          <a:p>
            <a:pPr marL="269874" lvl="1" algn="l">
              <a:lnSpc>
                <a:spcPct val="150000"/>
              </a:lnSpc>
            </a:pPr>
            <a:r>
              <a:rPr lang="en-US" sz="2499" b="1" spc="49" dirty="0">
                <a:solidFill>
                  <a:srgbClr val="FFFFFF"/>
                </a:solidFill>
                <a:latin typeface="Montserrat"/>
                <a:ea typeface="Montserrat"/>
                <a:cs typeface="Montserrat"/>
                <a:sym typeface="Montserrat"/>
              </a:rPr>
              <a:t>Team Members (Group-1) :-</a:t>
            </a:r>
          </a:p>
          <a:p>
            <a:pPr marL="269874" lvl="1" algn="l">
              <a:lnSpc>
                <a:spcPct val="150000"/>
              </a:lnSpc>
            </a:pPr>
            <a:endParaRPr lang="en-US" sz="2499" b="1" spc="49" dirty="0">
              <a:solidFill>
                <a:srgbClr val="FFFFFF"/>
              </a:solidFill>
              <a:latin typeface="Montserrat"/>
              <a:ea typeface="Montserrat"/>
              <a:cs typeface="Montserrat"/>
              <a:sym typeface="Montserrat"/>
            </a:endParaRPr>
          </a:p>
          <a:p>
            <a:pPr marL="612774" lvl="1" indent="-342900" algn="l">
              <a:lnSpc>
                <a:spcPct val="150000"/>
              </a:lnSpc>
              <a:buFont typeface="Arial" panose="020B0604020202020204" pitchFamily="34" charset="0"/>
              <a:buChar char="•"/>
            </a:pPr>
            <a:r>
              <a:rPr lang="en-US" sz="2000" b="1" spc="49" dirty="0">
                <a:solidFill>
                  <a:srgbClr val="FFFFFF"/>
                </a:solidFill>
                <a:latin typeface="Montserrat"/>
                <a:ea typeface="Montserrat"/>
                <a:cs typeface="Montserrat"/>
                <a:sym typeface="Montserrat"/>
              </a:rPr>
              <a:t>Kunal </a:t>
            </a:r>
            <a:r>
              <a:rPr lang="en-US" sz="2000" b="1" spc="49" dirty="0" err="1">
                <a:solidFill>
                  <a:srgbClr val="FFFFFF"/>
                </a:solidFill>
                <a:latin typeface="Montserrat"/>
                <a:ea typeface="Montserrat"/>
                <a:cs typeface="Montserrat"/>
                <a:sym typeface="Montserrat"/>
              </a:rPr>
              <a:t>Rajbhar</a:t>
            </a:r>
            <a:endParaRPr lang="en-US" sz="2000" b="1" spc="49" dirty="0">
              <a:solidFill>
                <a:srgbClr val="FFFFFF"/>
              </a:solidFill>
              <a:latin typeface="Montserrat"/>
              <a:ea typeface="Montserrat"/>
              <a:cs typeface="Montserrat"/>
              <a:sym typeface="Montserrat"/>
            </a:endParaRPr>
          </a:p>
          <a:p>
            <a:pPr marL="612774" lvl="1" indent="-342900" algn="l">
              <a:lnSpc>
                <a:spcPct val="150000"/>
              </a:lnSpc>
              <a:buFont typeface="Arial" panose="020B0604020202020204" pitchFamily="34" charset="0"/>
              <a:buChar char="•"/>
            </a:pPr>
            <a:r>
              <a:rPr lang="en-US" sz="2000" b="1" spc="49" dirty="0">
                <a:solidFill>
                  <a:srgbClr val="FFFFFF"/>
                </a:solidFill>
                <a:latin typeface="Montserrat"/>
                <a:ea typeface="Montserrat"/>
                <a:cs typeface="Montserrat"/>
                <a:sym typeface="Montserrat"/>
              </a:rPr>
              <a:t>Vandit </a:t>
            </a:r>
            <a:r>
              <a:rPr lang="en-US" sz="2000" b="1" spc="49" dirty="0" err="1">
                <a:solidFill>
                  <a:srgbClr val="FFFFFF"/>
                </a:solidFill>
                <a:latin typeface="Montserrat"/>
                <a:ea typeface="Montserrat"/>
                <a:cs typeface="Montserrat"/>
                <a:sym typeface="Montserrat"/>
              </a:rPr>
              <a:t>Rajamani</a:t>
            </a:r>
            <a:endParaRPr lang="en-US" sz="2000" b="1" spc="49" dirty="0">
              <a:solidFill>
                <a:srgbClr val="FFFFFF"/>
              </a:solidFill>
              <a:latin typeface="Montserrat"/>
              <a:ea typeface="Montserrat"/>
              <a:cs typeface="Montserrat"/>
              <a:sym typeface="Montserrat"/>
            </a:endParaRPr>
          </a:p>
          <a:p>
            <a:pPr marL="612774" lvl="1" indent="-342900" algn="l">
              <a:lnSpc>
                <a:spcPct val="150000"/>
              </a:lnSpc>
              <a:buFont typeface="Arial" panose="020B0604020202020204" pitchFamily="34" charset="0"/>
              <a:buChar char="•"/>
            </a:pPr>
            <a:r>
              <a:rPr lang="en-US" sz="2000" b="1" spc="49" dirty="0">
                <a:solidFill>
                  <a:srgbClr val="FFFFFF"/>
                </a:solidFill>
                <a:latin typeface="Montserrat"/>
                <a:ea typeface="Montserrat"/>
                <a:cs typeface="Montserrat"/>
                <a:sym typeface="Montserrat"/>
              </a:rPr>
              <a:t>Harish Kore</a:t>
            </a:r>
          </a:p>
          <a:p>
            <a:pPr marL="612774" lvl="1" indent="-342900" algn="l">
              <a:lnSpc>
                <a:spcPct val="150000"/>
              </a:lnSpc>
              <a:buFont typeface="Arial" panose="020B0604020202020204" pitchFamily="34" charset="0"/>
              <a:buChar char="•"/>
            </a:pPr>
            <a:r>
              <a:rPr lang="en-US" sz="2000" b="1" spc="49" dirty="0" err="1">
                <a:solidFill>
                  <a:srgbClr val="FFFFFF"/>
                </a:solidFill>
                <a:latin typeface="Montserrat"/>
                <a:ea typeface="Montserrat"/>
                <a:cs typeface="Montserrat"/>
                <a:sym typeface="Montserrat"/>
              </a:rPr>
              <a:t>Seetana</a:t>
            </a:r>
            <a:r>
              <a:rPr lang="en-US" sz="2000" b="1" spc="49" dirty="0">
                <a:solidFill>
                  <a:srgbClr val="FFFFFF"/>
                </a:solidFill>
                <a:latin typeface="Montserrat"/>
                <a:ea typeface="Montserrat"/>
                <a:cs typeface="Montserrat"/>
                <a:sym typeface="Montserrat"/>
              </a:rPr>
              <a:t> Sai</a:t>
            </a:r>
          </a:p>
        </p:txBody>
      </p:sp>
      <p:sp>
        <p:nvSpPr>
          <p:cNvPr id="10" name="TextBox 8">
            <a:extLst>
              <a:ext uri="{FF2B5EF4-FFF2-40B4-BE49-F238E27FC236}">
                <a16:creationId xmlns:a16="http://schemas.microsoft.com/office/drawing/2014/main" id="{E7E37688-6538-F16B-EFD2-92A50070F2B0}"/>
              </a:ext>
            </a:extLst>
          </p:cNvPr>
          <p:cNvSpPr txBox="1"/>
          <p:nvPr/>
        </p:nvSpPr>
        <p:spPr>
          <a:xfrm>
            <a:off x="14574811" y="6136206"/>
            <a:ext cx="5095726" cy="1794594"/>
          </a:xfrm>
          <a:prstGeom prst="rect">
            <a:avLst/>
          </a:prstGeom>
        </p:spPr>
        <p:txBody>
          <a:bodyPr wrap="square" lIns="0" tIns="0" rIns="0" bIns="0" rtlCol="0" anchor="t">
            <a:spAutoFit/>
          </a:bodyPr>
          <a:lstStyle/>
          <a:p>
            <a:pPr marL="612774" lvl="1" indent="-342900" algn="l">
              <a:lnSpc>
                <a:spcPct val="150000"/>
              </a:lnSpc>
              <a:buFont typeface="Arial" panose="020B0604020202020204" pitchFamily="34" charset="0"/>
              <a:buChar char="•"/>
            </a:pPr>
            <a:r>
              <a:rPr lang="en-US" sz="2000" b="1" spc="49" dirty="0">
                <a:solidFill>
                  <a:srgbClr val="FFFFFF"/>
                </a:solidFill>
                <a:latin typeface="Montserrat"/>
                <a:ea typeface="Montserrat"/>
                <a:cs typeface="Montserrat"/>
                <a:sym typeface="Montserrat"/>
              </a:rPr>
              <a:t>R Meganathan</a:t>
            </a:r>
          </a:p>
          <a:p>
            <a:pPr marL="612774" lvl="1" indent="-342900" algn="l">
              <a:lnSpc>
                <a:spcPct val="150000"/>
              </a:lnSpc>
              <a:buFont typeface="Arial" panose="020B0604020202020204" pitchFamily="34" charset="0"/>
              <a:buChar char="•"/>
            </a:pPr>
            <a:r>
              <a:rPr lang="en-US" sz="2000" b="1" spc="49" dirty="0">
                <a:solidFill>
                  <a:srgbClr val="FFFFFF"/>
                </a:solidFill>
                <a:latin typeface="Montserrat"/>
                <a:ea typeface="Montserrat"/>
                <a:cs typeface="Montserrat"/>
                <a:sym typeface="Montserrat"/>
              </a:rPr>
              <a:t>Mohammed </a:t>
            </a:r>
            <a:r>
              <a:rPr lang="en-US" sz="2000" b="1" spc="49" dirty="0" err="1">
                <a:solidFill>
                  <a:srgbClr val="FFFFFF"/>
                </a:solidFill>
                <a:latin typeface="Montserrat"/>
                <a:ea typeface="Montserrat"/>
                <a:cs typeface="Montserrat"/>
                <a:sym typeface="Montserrat"/>
              </a:rPr>
              <a:t>Shibil</a:t>
            </a:r>
            <a:r>
              <a:rPr lang="en-US" sz="2000" b="1" spc="49" dirty="0">
                <a:solidFill>
                  <a:srgbClr val="FFFFFF"/>
                </a:solidFill>
                <a:latin typeface="Montserrat"/>
                <a:ea typeface="Montserrat"/>
                <a:cs typeface="Montserrat"/>
                <a:sym typeface="Montserrat"/>
              </a:rPr>
              <a:t> </a:t>
            </a:r>
          </a:p>
          <a:p>
            <a:pPr marL="269874" lvl="1" algn="l">
              <a:lnSpc>
                <a:spcPct val="150000"/>
              </a:lnSpc>
            </a:pPr>
            <a:r>
              <a:rPr lang="en-US" sz="2000" b="1" spc="49" dirty="0">
                <a:solidFill>
                  <a:srgbClr val="FFFFFF"/>
                </a:solidFill>
                <a:latin typeface="Montserrat"/>
                <a:ea typeface="Montserrat"/>
                <a:cs typeface="Montserrat"/>
                <a:sym typeface="Montserrat"/>
              </a:rPr>
              <a:t>     </a:t>
            </a:r>
            <a:r>
              <a:rPr lang="en-US" sz="2000" b="1" spc="49" dirty="0" err="1">
                <a:solidFill>
                  <a:srgbClr val="FFFFFF"/>
                </a:solidFill>
                <a:latin typeface="Montserrat"/>
                <a:ea typeface="Montserrat"/>
                <a:cs typeface="Montserrat"/>
                <a:sym typeface="Montserrat"/>
              </a:rPr>
              <a:t>Rafeeque</a:t>
            </a:r>
            <a:endParaRPr lang="en-US" sz="2000" b="1" spc="49" dirty="0">
              <a:solidFill>
                <a:srgbClr val="FFFFFF"/>
              </a:solidFill>
              <a:latin typeface="Montserrat"/>
              <a:ea typeface="Montserrat"/>
              <a:cs typeface="Montserrat"/>
              <a:sym typeface="Montserrat"/>
            </a:endParaRPr>
          </a:p>
          <a:p>
            <a:pPr marL="612774" lvl="1" indent="-342900" algn="l">
              <a:lnSpc>
                <a:spcPct val="150000"/>
              </a:lnSpc>
              <a:buFont typeface="Arial" panose="020B0604020202020204" pitchFamily="34" charset="0"/>
              <a:buChar char="•"/>
            </a:pPr>
            <a:r>
              <a:rPr lang="en-US" sz="2000" b="1" spc="49" dirty="0">
                <a:solidFill>
                  <a:srgbClr val="FFFFFF"/>
                </a:solidFill>
                <a:latin typeface="Montserrat"/>
                <a:ea typeface="Montserrat"/>
                <a:cs typeface="Montserrat"/>
                <a:sym typeface="Montserrat"/>
              </a:rPr>
              <a:t>Muhammed Nihal KP</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rot="2700000">
            <a:off x="-2646503" y="9043300"/>
            <a:ext cx="5293007" cy="2487400"/>
          </a:xfrm>
          <a:prstGeom prst="rect">
            <a:avLst/>
          </a:prstGeom>
          <a:solidFill>
            <a:srgbClr val="213559"/>
          </a:solidFill>
        </p:spPr>
      </p:sp>
      <p:sp>
        <p:nvSpPr>
          <p:cNvPr id="4" name="AutoShape 4"/>
          <p:cNvSpPr/>
          <p:nvPr/>
        </p:nvSpPr>
        <p:spPr>
          <a:xfrm rot="2700000">
            <a:off x="15641497" y="-1243700"/>
            <a:ext cx="5293007" cy="2487400"/>
          </a:xfrm>
          <a:prstGeom prst="rect">
            <a:avLst/>
          </a:prstGeom>
          <a:solidFill>
            <a:srgbClr val="213559"/>
          </a:solidFill>
        </p:spPr>
      </p:sp>
      <p:grpSp>
        <p:nvGrpSpPr>
          <p:cNvPr id="7" name="Group 7"/>
          <p:cNvGrpSpPr/>
          <p:nvPr/>
        </p:nvGrpSpPr>
        <p:grpSpPr>
          <a:xfrm>
            <a:off x="-2512615" y="1681677"/>
            <a:ext cx="8253464" cy="1309890"/>
            <a:chOff x="0" y="0"/>
            <a:chExt cx="4161103" cy="660400"/>
          </a:xfrm>
        </p:grpSpPr>
        <p:sp>
          <p:nvSpPr>
            <p:cNvPr id="8" name="Freeform 8"/>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id="9" name="Group 9"/>
          <p:cNvGrpSpPr/>
          <p:nvPr/>
        </p:nvGrpSpPr>
        <p:grpSpPr>
          <a:xfrm>
            <a:off x="12547151" y="1681677"/>
            <a:ext cx="8253464" cy="1309890"/>
            <a:chOff x="0" y="0"/>
            <a:chExt cx="4161103" cy="660400"/>
          </a:xfrm>
        </p:grpSpPr>
        <p:sp>
          <p:nvSpPr>
            <p:cNvPr id="10" name="Freeform 10"/>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sp>
        <p:nvSpPr>
          <p:cNvPr id="15" name="TextBox 15"/>
          <p:cNvSpPr txBox="1"/>
          <p:nvPr/>
        </p:nvSpPr>
        <p:spPr>
          <a:xfrm>
            <a:off x="5708962" y="1842544"/>
            <a:ext cx="6701483" cy="988156"/>
          </a:xfrm>
          <a:prstGeom prst="rect">
            <a:avLst/>
          </a:prstGeom>
        </p:spPr>
        <p:txBody>
          <a:bodyPr wrap="square" lIns="0" tIns="0" rIns="0" bIns="0" rtlCol="0" anchor="t">
            <a:spAutoFit/>
          </a:bodyPr>
          <a:lstStyle/>
          <a:p>
            <a:pPr algn="ctr">
              <a:lnSpc>
                <a:spcPts val="8071"/>
              </a:lnSpc>
            </a:pPr>
            <a:r>
              <a:rPr lang="en-US" sz="6600" spc="-485" dirty="0">
                <a:solidFill>
                  <a:srgbClr val="263F6B"/>
                </a:solidFill>
                <a:latin typeface="Montserrat Ultra-Bold Italics"/>
                <a:ea typeface="Montserrat Ultra-Bold Italics"/>
                <a:cs typeface="Montserrat Ultra-Bold Italics"/>
                <a:sym typeface="Montserrat Ultra-Bold Italics"/>
              </a:rPr>
              <a:t>INTRODUCTION</a:t>
            </a:r>
          </a:p>
        </p:txBody>
      </p:sp>
      <p:sp>
        <p:nvSpPr>
          <p:cNvPr id="20" name="TextBox 20"/>
          <p:cNvSpPr txBox="1"/>
          <p:nvPr/>
        </p:nvSpPr>
        <p:spPr>
          <a:xfrm>
            <a:off x="6781800" y="3248202"/>
            <a:ext cx="4930507" cy="633846"/>
          </a:xfrm>
          <a:prstGeom prst="rect">
            <a:avLst/>
          </a:prstGeom>
        </p:spPr>
        <p:txBody>
          <a:bodyPr lIns="0" tIns="0" rIns="0" bIns="0" rtlCol="0" anchor="t">
            <a:spAutoFit/>
          </a:bodyPr>
          <a:lstStyle/>
          <a:p>
            <a:pPr algn="ctr">
              <a:lnSpc>
                <a:spcPts val="5588"/>
              </a:lnSpc>
            </a:pPr>
            <a:r>
              <a:rPr lang="en-US" sz="3200" spc="58" dirty="0">
                <a:solidFill>
                  <a:srgbClr val="263F6B"/>
                </a:solidFill>
                <a:latin typeface="Montserrat Ultra-Bold"/>
                <a:ea typeface="Montserrat Ultra-Bold"/>
                <a:cs typeface="Montserrat Ultra-Bold"/>
                <a:sym typeface="Montserrat Ultra-Bold"/>
              </a:rPr>
              <a:t>Overview</a:t>
            </a:r>
          </a:p>
        </p:txBody>
      </p:sp>
      <p:sp>
        <p:nvSpPr>
          <p:cNvPr id="31" name="Rectangle: Rounded Corners 30">
            <a:extLst>
              <a:ext uri="{FF2B5EF4-FFF2-40B4-BE49-F238E27FC236}">
                <a16:creationId xmlns:a16="http://schemas.microsoft.com/office/drawing/2014/main" id="{83B7BA4E-003F-1098-4A08-9E1BEFCDC962}"/>
              </a:ext>
            </a:extLst>
          </p:cNvPr>
          <p:cNvSpPr/>
          <p:nvPr/>
        </p:nvSpPr>
        <p:spPr>
          <a:xfrm>
            <a:off x="1246054" y="4034344"/>
            <a:ext cx="16001999" cy="2611385"/>
          </a:xfrm>
          <a:prstGeom prst="round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2400" dirty="0">
              <a:latin typeface="Montserrat" panose="00000500000000000000" pitchFamily="2" charset="0"/>
            </a:endParaRPr>
          </a:p>
        </p:txBody>
      </p:sp>
      <p:sp>
        <p:nvSpPr>
          <p:cNvPr id="29" name="Rectangle: Rounded Corners 28">
            <a:extLst>
              <a:ext uri="{FF2B5EF4-FFF2-40B4-BE49-F238E27FC236}">
                <a16:creationId xmlns:a16="http://schemas.microsoft.com/office/drawing/2014/main" id="{C9A1149A-8EDE-5750-35A5-AB9D141CB781}"/>
              </a:ext>
            </a:extLst>
          </p:cNvPr>
          <p:cNvSpPr/>
          <p:nvPr/>
        </p:nvSpPr>
        <p:spPr>
          <a:xfrm>
            <a:off x="1783248" y="4351299"/>
            <a:ext cx="14927610" cy="1905000"/>
          </a:xfrm>
          <a:prstGeom prst="round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500" dirty="0">
                <a:latin typeface="Montserrat" panose="00000500000000000000" pitchFamily="2" charset="0"/>
              </a:rPr>
              <a:t>HR analytics involves the collection and analysis of HR-related data, including employee data, performance metrics, and other relevant data points. By using advanced analytical tools and techniques, HR analytics provides valuable insights into HR processes and trends, enabling organizations to make more informed decisions about their employees and improve overall performance.</a:t>
            </a:r>
            <a:endParaRPr lang="en-IN" sz="2500" dirty="0">
              <a:latin typeface="Montserrat" panose="00000500000000000000" pitchFamily="2" charset="0"/>
            </a:endParaRPr>
          </a:p>
        </p:txBody>
      </p:sp>
      <p:sp>
        <p:nvSpPr>
          <p:cNvPr id="32" name="TextBox 20">
            <a:extLst>
              <a:ext uri="{FF2B5EF4-FFF2-40B4-BE49-F238E27FC236}">
                <a16:creationId xmlns:a16="http://schemas.microsoft.com/office/drawing/2014/main" id="{158DB59E-86BE-2030-873E-9541D721E725}"/>
              </a:ext>
            </a:extLst>
          </p:cNvPr>
          <p:cNvSpPr txBox="1"/>
          <p:nvPr/>
        </p:nvSpPr>
        <p:spPr>
          <a:xfrm>
            <a:off x="6877915" y="7078556"/>
            <a:ext cx="4930507" cy="633846"/>
          </a:xfrm>
          <a:prstGeom prst="rect">
            <a:avLst/>
          </a:prstGeom>
        </p:spPr>
        <p:txBody>
          <a:bodyPr lIns="0" tIns="0" rIns="0" bIns="0" rtlCol="0" anchor="t">
            <a:spAutoFit/>
          </a:bodyPr>
          <a:lstStyle/>
          <a:p>
            <a:pPr algn="ctr">
              <a:lnSpc>
                <a:spcPts val="5588"/>
              </a:lnSpc>
            </a:pPr>
            <a:r>
              <a:rPr lang="en-US" sz="3200" spc="58" dirty="0">
                <a:solidFill>
                  <a:srgbClr val="263F6B"/>
                </a:solidFill>
                <a:latin typeface="Montserrat Ultra-Bold"/>
                <a:ea typeface="Montserrat Ultra-Bold"/>
                <a:cs typeface="Montserrat Ultra-Bold"/>
                <a:sym typeface="Montserrat Ultra-Bold"/>
              </a:rPr>
              <a:t>Objective</a:t>
            </a:r>
          </a:p>
        </p:txBody>
      </p:sp>
      <p:sp>
        <p:nvSpPr>
          <p:cNvPr id="33" name="Rectangle: Rounded Corners 32">
            <a:extLst>
              <a:ext uri="{FF2B5EF4-FFF2-40B4-BE49-F238E27FC236}">
                <a16:creationId xmlns:a16="http://schemas.microsoft.com/office/drawing/2014/main" id="{D7814135-7906-8FB1-7425-3E649A275FF4}"/>
              </a:ext>
            </a:extLst>
          </p:cNvPr>
          <p:cNvSpPr/>
          <p:nvPr/>
        </p:nvSpPr>
        <p:spPr>
          <a:xfrm>
            <a:off x="1251051" y="7768003"/>
            <a:ext cx="16001999" cy="1566497"/>
          </a:xfrm>
          <a:prstGeom prst="round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2400" dirty="0">
              <a:latin typeface="Montserrat" panose="00000500000000000000" pitchFamily="2" charset="0"/>
            </a:endParaRPr>
          </a:p>
        </p:txBody>
      </p:sp>
      <p:sp>
        <p:nvSpPr>
          <p:cNvPr id="34" name="Rectangle: Rounded Corners 33">
            <a:extLst>
              <a:ext uri="{FF2B5EF4-FFF2-40B4-BE49-F238E27FC236}">
                <a16:creationId xmlns:a16="http://schemas.microsoft.com/office/drawing/2014/main" id="{DED49F2C-8546-E8A5-7C7E-4AB7CCEACDF2}"/>
              </a:ext>
            </a:extLst>
          </p:cNvPr>
          <p:cNvSpPr/>
          <p:nvPr/>
        </p:nvSpPr>
        <p:spPr>
          <a:xfrm>
            <a:off x="1783886" y="7943370"/>
            <a:ext cx="15464167" cy="1190531"/>
          </a:xfrm>
          <a:prstGeom prst="round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500" dirty="0">
                <a:latin typeface="Montserrat" panose="00000500000000000000" pitchFamily="2" charset="0"/>
              </a:rPr>
              <a:t>The aim of this project is to analyze employee retention and attrition rates with the organization and provide insights to the HR team for developing effective retention strategies. </a:t>
            </a:r>
            <a:endParaRPr lang="en-IN" sz="2500" dirty="0">
              <a:latin typeface="Montserrat" panose="000005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000000">
              <a:alpha val="6667"/>
            </a:srgbClr>
          </a:solidFill>
        </p:spPr>
        <p:txBody>
          <a:bodyPr/>
          <a:lstStyle/>
          <a:p>
            <a:endParaRPr lang="en-IN" dirty="0"/>
          </a:p>
        </p:txBody>
      </p:sp>
      <p:grpSp>
        <p:nvGrpSpPr>
          <p:cNvPr id="3" name="Group 3"/>
          <p:cNvGrpSpPr/>
          <p:nvPr/>
        </p:nvGrpSpPr>
        <p:grpSpPr>
          <a:xfrm>
            <a:off x="3782518" y="7495689"/>
            <a:ext cx="10722964" cy="2182822"/>
            <a:chOff x="0" y="0"/>
            <a:chExt cx="1687841" cy="660400"/>
          </a:xfrm>
        </p:grpSpPr>
        <p:sp>
          <p:nvSpPr>
            <p:cNvPr id="4" name="Freeform 4"/>
            <p:cNvSpPr/>
            <p:nvPr/>
          </p:nvSpPr>
          <p:spPr>
            <a:xfrm>
              <a:off x="0" y="0"/>
              <a:ext cx="1687841" cy="660400"/>
            </a:xfrm>
            <a:custGeom>
              <a:avLst/>
              <a:gdLst/>
              <a:ahLst/>
              <a:cxnLst/>
              <a:rect l="l" t="t" r="r" b="b"/>
              <a:pathLst>
                <a:path w="1687841" h="660400">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id="7" name="Freeform 7"/>
          <p:cNvSpPr/>
          <p:nvPr/>
        </p:nvSpPr>
        <p:spPr>
          <a:xfrm>
            <a:off x="7112212" y="806484"/>
            <a:ext cx="4065020" cy="4065020"/>
          </a:xfrm>
          <a:custGeom>
            <a:avLst/>
            <a:gdLst/>
            <a:ahLst/>
            <a:cxnLst/>
            <a:rect l="l" t="t" r="r" b="b"/>
            <a:pathLst>
              <a:path w="6977156" h="6977156">
                <a:moveTo>
                  <a:pt x="0" y="0"/>
                </a:moveTo>
                <a:lnTo>
                  <a:pt x="6977156" y="0"/>
                </a:lnTo>
                <a:lnTo>
                  <a:pt x="6977156" y="6977156"/>
                </a:lnTo>
                <a:lnTo>
                  <a:pt x="0" y="69771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707239">
            <a:off x="10453723" y="3653230"/>
            <a:ext cx="1675183" cy="831310"/>
          </a:xfrm>
          <a:custGeom>
            <a:avLst/>
            <a:gdLst/>
            <a:ahLst/>
            <a:cxnLst/>
            <a:rect l="l" t="t" r="r" b="b"/>
            <a:pathLst>
              <a:path w="1675183" h="831310">
                <a:moveTo>
                  <a:pt x="0" y="0"/>
                </a:moveTo>
                <a:lnTo>
                  <a:pt x="1675183" y="0"/>
                </a:lnTo>
                <a:lnTo>
                  <a:pt x="1675183" y="831310"/>
                </a:lnTo>
                <a:lnTo>
                  <a:pt x="0" y="831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707239" flipH="1" flipV="1">
            <a:off x="6040458" y="1377563"/>
            <a:ext cx="1675183" cy="831310"/>
          </a:xfrm>
          <a:custGeom>
            <a:avLst/>
            <a:gdLst/>
            <a:ahLst/>
            <a:cxnLst/>
            <a:rect l="l" t="t" r="r" b="b"/>
            <a:pathLst>
              <a:path w="1675183" h="831310">
                <a:moveTo>
                  <a:pt x="1675184" y="831309"/>
                </a:moveTo>
                <a:lnTo>
                  <a:pt x="0" y="831309"/>
                </a:lnTo>
                <a:lnTo>
                  <a:pt x="0" y="0"/>
                </a:lnTo>
                <a:lnTo>
                  <a:pt x="1675184" y="0"/>
                </a:lnTo>
                <a:lnTo>
                  <a:pt x="1675184" y="8313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7275106" y="2354367"/>
            <a:ext cx="3673964" cy="931152"/>
          </a:xfrm>
          <a:prstGeom prst="rect">
            <a:avLst/>
          </a:prstGeom>
        </p:spPr>
        <p:txBody>
          <a:bodyPr wrap="square" lIns="0" tIns="0" rIns="0" bIns="0" rtlCol="0" anchor="t">
            <a:spAutoFit/>
          </a:bodyPr>
          <a:lstStyle/>
          <a:p>
            <a:pPr algn="ctr">
              <a:lnSpc>
                <a:spcPts val="8071"/>
              </a:lnSpc>
            </a:pPr>
            <a:r>
              <a:rPr lang="en-US" sz="4800" spc="-485" dirty="0">
                <a:solidFill>
                  <a:srgbClr val="FFFFFF"/>
                </a:solidFill>
                <a:latin typeface="Montserrat Ultra-Bold Italics"/>
                <a:ea typeface="Montserrat Ultra-Bold Italics"/>
                <a:cs typeface="Montserrat Ultra-Bold Italics"/>
                <a:sym typeface="Montserrat Ultra-Bold Italics"/>
              </a:rPr>
              <a:t>DATASETS</a:t>
            </a:r>
          </a:p>
        </p:txBody>
      </p:sp>
      <p:sp>
        <p:nvSpPr>
          <p:cNvPr id="11" name="TextBox 11"/>
          <p:cNvSpPr txBox="1"/>
          <p:nvPr/>
        </p:nvSpPr>
        <p:spPr>
          <a:xfrm>
            <a:off x="4183386" y="7737260"/>
            <a:ext cx="10322096" cy="1762342"/>
          </a:xfrm>
          <a:prstGeom prst="rect">
            <a:avLst/>
          </a:prstGeom>
        </p:spPr>
        <p:txBody>
          <a:bodyPr wrap="square" lIns="0" tIns="0" rIns="0" bIns="0" rtlCol="0" anchor="t">
            <a:spAutoFit/>
          </a:bodyPr>
          <a:lstStyle/>
          <a:p>
            <a:pPr>
              <a:lnSpc>
                <a:spcPts val="3499"/>
              </a:lnSpc>
            </a:pPr>
            <a:r>
              <a:rPr lang="en-US" sz="2499" b="1" spc="49" dirty="0">
                <a:solidFill>
                  <a:srgbClr val="212423"/>
                </a:solidFill>
                <a:latin typeface="Montserrat"/>
                <a:ea typeface="Montserrat"/>
                <a:cs typeface="Montserrat"/>
                <a:sym typeface="Montserrat"/>
              </a:rPr>
              <a:t>Total Records: </a:t>
            </a:r>
            <a:r>
              <a:rPr lang="en-US" sz="2499" spc="49" dirty="0">
                <a:solidFill>
                  <a:srgbClr val="212423"/>
                </a:solidFill>
                <a:latin typeface="Montserrat"/>
                <a:ea typeface="Montserrat"/>
                <a:cs typeface="Montserrat"/>
                <a:sym typeface="Montserrat"/>
              </a:rPr>
              <a:t>50,000 employees.</a:t>
            </a:r>
          </a:p>
          <a:p>
            <a:pPr>
              <a:lnSpc>
                <a:spcPts val="3499"/>
              </a:lnSpc>
            </a:pPr>
            <a:r>
              <a:rPr lang="en-US" sz="2499" b="1" spc="49" dirty="0">
                <a:solidFill>
                  <a:srgbClr val="212423"/>
                </a:solidFill>
                <a:latin typeface="Montserrat"/>
                <a:ea typeface="Montserrat"/>
                <a:cs typeface="Montserrat"/>
                <a:sym typeface="Montserrat"/>
              </a:rPr>
              <a:t>Key Variables: </a:t>
            </a:r>
            <a:r>
              <a:rPr lang="en-US" sz="2499" spc="49" dirty="0">
                <a:solidFill>
                  <a:srgbClr val="212423"/>
                </a:solidFill>
                <a:latin typeface="Montserrat"/>
                <a:ea typeface="Montserrat"/>
                <a:cs typeface="Montserrat"/>
                <a:sym typeface="Montserrat"/>
              </a:rPr>
              <a:t>Age, Gender, Department, Job Role, Monthly Income, Attrition , Years Since Last Promotion, Work-Life Balance, Job Involvement.</a:t>
            </a:r>
          </a:p>
        </p:txBody>
      </p:sp>
      <p:sp>
        <p:nvSpPr>
          <p:cNvPr id="13" name="TextBox 13"/>
          <p:cNvSpPr txBox="1"/>
          <p:nvPr/>
        </p:nvSpPr>
        <p:spPr>
          <a:xfrm>
            <a:off x="7394401" y="6604237"/>
            <a:ext cx="3499197" cy="467467"/>
          </a:xfrm>
          <a:prstGeom prst="rect">
            <a:avLst/>
          </a:prstGeom>
        </p:spPr>
        <p:txBody>
          <a:bodyPr lIns="0" tIns="0" rIns="0" bIns="0" rtlCol="0" anchor="t">
            <a:spAutoFit/>
          </a:bodyPr>
          <a:lstStyle/>
          <a:p>
            <a:pPr algn="ctr">
              <a:lnSpc>
                <a:spcPts val="3824"/>
              </a:lnSpc>
            </a:pPr>
            <a:r>
              <a:rPr lang="en-US" sz="2941" spc="58" dirty="0">
                <a:solidFill>
                  <a:srgbClr val="FFFFFF"/>
                </a:solidFill>
                <a:latin typeface="Montserrat Ultra-Bold"/>
                <a:ea typeface="Montserrat Ultra-Bold"/>
                <a:cs typeface="Montserrat Ultra-Bold"/>
                <a:sym typeface="Montserrat Ultra-Bold"/>
              </a:rPr>
              <a:t>Data Description</a:t>
            </a:r>
          </a:p>
        </p:txBody>
      </p:sp>
      <p:sp>
        <p:nvSpPr>
          <p:cNvPr id="16" name="TextBox 13">
            <a:extLst>
              <a:ext uri="{FF2B5EF4-FFF2-40B4-BE49-F238E27FC236}">
                <a16:creationId xmlns:a16="http://schemas.microsoft.com/office/drawing/2014/main" id="{94B9B9FB-7542-A97F-7BF7-AA755A25AA22}"/>
              </a:ext>
            </a:extLst>
          </p:cNvPr>
          <p:cNvSpPr txBox="1"/>
          <p:nvPr/>
        </p:nvSpPr>
        <p:spPr>
          <a:xfrm>
            <a:off x="2553865" y="1295146"/>
            <a:ext cx="3499197" cy="492251"/>
          </a:xfrm>
          <a:prstGeom prst="rect">
            <a:avLst/>
          </a:prstGeom>
        </p:spPr>
        <p:txBody>
          <a:bodyPr lIns="0" tIns="0" rIns="0" bIns="0" rtlCol="0" anchor="t">
            <a:spAutoFit/>
          </a:bodyPr>
          <a:lstStyle/>
          <a:p>
            <a:pPr algn="ctr">
              <a:lnSpc>
                <a:spcPts val="3824"/>
              </a:lnSpc>
            </a:pPr>
            <a:r>
              <a:rPr lang="en-US" sz="4000" spc="58" dirty="0">
                <a:solidFill>
                  <a:srgbClr val="FFFFFF"/>
                </a:solidFill>
                <a:latin typeface="Montserrat Ultra-Bold"/>
                <a:ea typeface="Montserrat Ultra-Bold"/>
                <a:cs typeface="Montserrat Ultra-Bold"/>
                <a:sym typeface="Montserrat Ultra-Bold"/>
              </a:rPr>
              <a:t>HR_1.xlsx</a:t>
            </a:r>
          </a:p>
        </p:txBody>
      </p:sp>
      <p:sp>
        <p:nvSpPr>
          <p:cNvPr id="17" name="TextBox 13">
            <a:extLst>
              <a:ext uri="{FF2B5EF4-FFF2-40B4-BE49-F238E27FC236}">
                <a16:creationId xmlns:a16="http://schemas.microsoft.com/office/drawing/2014/main" id="{20CD639A-67FB-B478-6A60-D54216E729DD}"/>
              </a:ext>
            </a:extLst>
          </p:cNvPr>
          <p:cNvSpPr txBox="1"/>
          <p:nvPr/>
        </p:nvSpPr>
        <p:spPr>
          <a:xfrm>
            <a:off x="13121378" y="4221834"/>
            <a:ext cx="3499197" cy="492251"/>
          </a:xfrm>
          <a:prstGeom prst="rect">
            <a:avLst/>
          </a:prstGeom>
        </p:spPr>
        <p:txBody>
          <a:bodyPr lIns="0" tIns="0" rIns="0" bIns="0" rtlCol="0" anchor="t">
            <a:spAutoFit/>
          </a:bodyPr>
          <a:lstStyle/>
          <a:p>
            <a:pPr algn="ctr">
              <a:lnSpc>
                <a:spcPts val="3824"/>
              </a:lnSpc>
            </a:pPr>
            <a:r>
              <a:rPr lang="en-US" sz="4000" spc="58" dirty="0">
                <a:solidFill>
                  <a:srgbClr val="FFFFFF"/>
                </a:solidFill>
                <a:latin typeface="Montserrat Ultra-Bold"/>
                <a:ea typeface="Montserrat Ultra-Bold"/>
                <a:cs typeface="Montserrat Ultra-Bold"/>
                <a:sym typeface="Montserrat Ultra-Bold"/>
              </a:rPr>
              <a:t>HR_2.xlsx</a:t>
            </a:r>
          </a:p>
        </p:txBody>
      </p:sp>
      <p:pic>
        <p:nvPicPr>
          <p:cNvPr id="21" name="Picture 20">
            <a:extLst>
              <a:ext uri="{FF2B5EF4-FFF2-40B4-BE49-F238E27FC236}">
                <a16:creationId xmlns:a16="http://schemas.microsoft.com/office/drawing/2014/main" id="{45DEFF6E-E813-A035-84A4-4D76CE694C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1836" y="969927"/>
            <a:ext cx="1142688" cy="1142688"/>
          </a:xfrm>
          <a:prstGeom prst="rect">
            <a:avLst/>
          </a:prstGeom>
        </p:spPr>
      </p:pic>
      <p:pic>
        <p:nvPicPr>
          <p:cNvPr id="22" name="Picture 21">
            <a:extLst>
              <a:ext uri="{FF2B5EF4-FFF2-40B4-BE49-F238E27FC236}">
                <a16:creationId xmlns:a16="http://schemas.microsoft.com/office/drawing/2014/main" id="{A675EB43-BE43-60CA-E163-4353E6047E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36382" y="3736575"/>
            <a:ext cx="1142688" cy="11426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AutoShape 3">
            <a:extLst>
              <a:ext uri="{FF2B5EF4-FFF2-40B4-BE49-F238E27FC236}">
                <a16:creationId xmlns:a16="http://schemas.microsoft.com/office/drawing/2014/main" id="{2D2E18CC-080D-2B89-4947-E240756797ED}"/>
              </a:ext>
            </a:extLst>
          </p:cNvPr>
          <p:cNvSpPr/>
          <p:nvPr/>
        </p:nvSpPr>
        <p:spPr>
          <a:xfrm rot="19846794">
            <a:off x="-1113304" y="4354356"/>
            <a:ext cx="25783492" cy="9586163"/>
          </a:xfrm>
          <a:prstGeom prst="rect">
            <a:avLst/>
          </a:prstGeom>
          <a:solidFill>
            <a:srgbClr val="545454">
              <a:alpha val="4706"/>
            </a:srgbClr>
          </a:solidFill>
        </p:spPr>
      </p:sp>
      <p:sp>
        <p:nvSpPr>
          <p:cNvPr id="8" name="Rectangle 7">
            <a:extLst>
              <a:ext uri="{FF2B5EF4-FFF2-40B4-BE49-F238E27FC236}">
                <a16:creationId xmlns:a16="http://schemas.microsoft.com/office/drawing/2014/main" id="{C0711057-A2BE-4281-BDC7-0CC20E784283}"/>
              </a:ext>
            </a:extLst>
          </p:cNvPr>
          <p:cNvSpPr/>
          <p:nvPr/>
        </p:nvSpPr>
        <p:spPr>
          <a:xfrm>
            <a:off x="318942" y="2737182"/>
            <a:ext cx="4968761" cy="6852861"/>
          </a:xfrm>
          <a:prstGeom prst="rect">
            <a:avLst/>
          </a:prstGeom>
          <a:solidFill>
            <a:schemeClr val="tx1">
              <a:alpha val="18000"/>
            </a:schemeClr>
          </a:solidFill>
          <a:ln w="38100">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21" name="Right Triangle 20">
            <a:extLst>
              <a:ext uri="{FF2B5EF4-FFF2-40B4-BE49-F238E27FC236}">
                <a16:creationId xmlns:a16="http://schemas.microsoft.com/office/drawing/2014/main" id="{502CA216-D932-4574-946A-8E2CF375923E}"/>
              </a:ext>
            </a:extLst>
          </p:cNvPr>
          <p:cNvSpPr/>
          <p:nvPr/>
        </p:nvSpPr>
        <p:spPr>
          <a:xfrm flipH="1" flipV="1">
            <a:off x="811533" y="3592919"/>
            <a:ext cx="443964" cy="222251"/>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7" name="Rectangle 6">
            <a:extLst>
              <a:ext uri="{FF2B5EF4-FFF2-40B4-BE49-F238E27FC236}">
                <a16:creationId xmlns:a16="http://schemas.microsoft.com/office/drawing/2014/main" id="{342D8982-8CB1-4979-8467-AEB2CBE14381}"/>
              </a:ext>
            </a:extLst>
          </p:cNvPr>
          <p:cNvSpPr/>
          <p:nvPr/>
        </p:nvSpPr>
        <p:spPr>
          <a:xfrm>
            <a:off x="1255497" y="2318385"/>
            <a:ext cx="3512057" cy="6361169"/>
          </a:xfrm>
          <a:prstGeom prst="rect">
            <a:avLst/>
          </a:prstGeom>
          <a:solidFill>
            <a:srgbClr val="F4F4F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49DB5929-1DE1-497C-B2CB-6B37C851C2AF}"/>
              </a:ext>
            </a:extLst>
          </p:cNvPr>
          <p:cNvSpPr/>
          <p:nvPr/>
        </p:nvSpPr>
        <p:spPr>
          <a:xfrm>
            <a:off x="811533" y="2710273"/>
            <a:ext cx="1994808" cy="89154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22" name="TextBox 21">
            <a:extLst>
              <a:ext uri="{FF2B5EF4-FFF2-40B4-BE49-F238E27FC236}">
                <a16:creationId xmlns:a16="http://schemas.microsoft.com/office/drawing/2014/main" id="{F88864DE-4753-486C-975B-F108232B202F}"/>
              </a:ext>
            </a:extLst>
          </p:cNvPr>
          <p:cNvSpPr txBox="1"/>
          <p:nvPr/>
        </p:nvSpPr>
        <p:spPr>
          <a:xfrm>
            <a:off x="1608912" y="3948183"/>
            <a:ext cx="2865267" cy="507831"/>
          </a:xfrm>
          <a:prstGeom prst="rect">
            <a:avLst/>
          </a:prstGeom>
          <a:noFill/>
        </p:spPr>
        <p:txBody>
          <a:bodyPr wrap="square" rtlCol="0">
            <a:spAutoFit/>
          </a:bodyPr>
          <a:lstStyle/>
          <a:p>
            <a:pPr algn="ctr" defTabSz="1371600"/>
            <a:r>
              <a:rPr lang="en-US" sz="2700" b="1" dirty="0">
                <a:solidFill>
                  <a:prstClr val="black"/>
                </a:solidFill>
                <a:latin typeface="Open Sans" panose="020B0606030504020204" pitchFamily="34" charset="0"/>
                <a:ea typeface="Open Sans" panose="020B0606030504020204" pitchFamily="34" charset="0"/>
                <a:cs typeface="Open Sans" panose="020B0606030504020204" pitchFamily="34" charset="0"/>
              </a:rPr>
              <a:t>Data Extraction </a:t>
            </a:r>
          </a:p>
        </p:txBody>
      </p:sp>
      <p:sp>
        <p:nvSpPr>
          <p:cNvPr id="23" name="TextBox 22">
            <a:extLst>
              <a:ext uri="{FF2B5EF4-FFF2-40B4-BE49-F238E27FC236}">
                <a16:creationId xmlns:a16="http://schemas.microsoft.com/office/drawing/2014/main" id="{E1B40E19-B876-4EE4-A007-477E9463D411}"/>
              </a:ext>
            </a:extLst>
          </p:cNvPr>
          <p:cNvSpPr txBox="1"/>
          <p:nvPr/>
        </p:nvSpPr>
        <p:spPr>
          <a:xfrm>
            <a:off x="1422960" y="4501470"/>
            <a:ext cx="3158642" cy="1631216"/>
          </a:xfrm>
          <a:prstGeom prst="rect">
            <a:avLst/>
          </a:prstGeom>
          <a:noFill/>
        </p:spPr>
        <p:txBody>
          <a:bodyPr wrap="square" rtlCol="0">
            <a:spAutoFit/>
          </a:bodyPr>
          <a:lstStyle/>
          <a:p>
            <a:pPr algn="ctr" defTabSz="1371600"/>
            <a:r>
              <a:rPr lang="en-US" sz="2000" dirty="0">
                <a:solidFill>
                  <a:prstClr val="white">
                    <a:lumMod val="50000"/>
                  </a:prstClr>
                </a:solidFill>
                <a:latin typeface="Open Sans" panose="020B0606030504020204" pitchFamily="34" charset="0"/>
                <a:ea typeface="Open Sans" panose="020B0606030504020204" pitchFamily="34" charset="0"/>
                <a:cs typeface="Open Sans" panose="020B0606030504020204" pitchFamily="34" charset="0"/>
              </a:rPr>
              <a:t>The data was extracted from HR information systems and combined into a single dataset for analysis.</a:t>
            </a:r>
          </a:p>
        </p:txBody>
      </p:sp>
      <p:sp>
        <p:nvSpPr>
          <p:cNvPr id="26" name="TextBox 25">
            <a:extLst>
              <a:ext uri="{FF2B5EF4-FFF2-40B4-BE49-F238E27FC236}">
                <a16:creationId xmlns:a16="http://schemas.microsoft.com/office/drawing/2014/main" id="{CD4A5A4C-B5C4-4382-8E61-37AC165207E9}"/>
              </a:ext>
            </a:extLst>
          </p:cNvPr>
          <p:cNvSpPr txBox="1"/>
          <p:nvPr/>
        </p:nvSpPr>
        <p:spPr>
          <a:xfrm>
            <a:off x="1146641" y="2711018"/>
            <a:ext cx="1638320" cy="830997"/>
          </a:xfrm>
          <a:prstGeom prst="rect">
            <a:avLst/>
          </a:prstGeom>
          <a:noFill/>
        </p:spPr>
        <p:txBody>
          <a:bodyPr wrap="square" rtlCol="0">
            <a:spAutoFit/>
          </a:bodyPr>
          <a:lstStyle/>
          <a:p>
            <a:pPr algn="ctr" defTabSz="1371600"/>
            <a:r>
              <a:rPr lang="en-US" sz="4800" b="1" dirty="0">
                <a:solidFill>
                  <a:prstClr val="white"/>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27" name="Rectangle 26">
            <a:extLst>
              <a:ext uri="{FF2B5EF4-FFF2-40B4-BE49-F238E27FC236}">
                <a16:creationId xmlns:a16="http://schemas.microsoft.com/office/drawing/2014/main" id="{0EB84E60-24CB-4EAE-B98B-BBF496C9A4F9}"/>
              </a:ext>
            </a:extLst>
          </p:cNvPr>
          <p:cNvSpPr/>
          <p:nvPr/>
        </p:nvSpPr>
        <p:spPr>
          <a:xfrm>
            <a:off x="4749061" y="2737182"/>
            <a:ext cx="4769544" cy="6852861"/>
          </a:xfrm>
          <a:prstGeom prst="rect">
            <a:avLst/>
          </a:prstGeom>
          <a:solidFill>
            <a:schemeClr val="tx1">
              <a:alpha val="18000"/>
            </a:schemeClr>
          </a:solidFill>
          <a:ln w="38100">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28" name="Right Triangle 27">
            <a:extLst>
              <a:ext uri="{FF2B5EF4-FFF2-40B4-BE49-F238E27FC236}">
                <a16:creationId xmlns:a16="http://schemas.microsoft.com/office/drawing/2014/main" id="{4CE9F55C-AD7A-4056-960F-66122F38BBC4}"/>
              </a:ext>
            </a:extLst>
          </p:cNvPr>
          <p:cNvSpPr/>
          <p:nvPr/>
        </p:nvSpPr>
        <p:spPr>
          <a:xfrm flipH="1" flipV="1">
            <a:off x="5042436" y="3592919"/>
            <a:ext cx="443964" cy="222251"/>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29" name="Rectangle 28">
            <a:extLst>
              <a:ext uri="{FF2B5EF4-FFF2-40B4-BE49-F238E27FC236}">
                <a16:creationId xmlns:a16="http://schemas.microsoft.com/office/drawing/2014/main" id="{2A6106EE-5433-4D40-A549-CFD8209E145B}"/>
              </a:ext>
            </a:extLst>
          </p:cNvPr>
          <p:cNvSpPr/>
          <p:nvPr/>
        </p:nvSpPr>
        <p:spPr>
          <a:xfrm>
            <a:off x="5486400" y="2318385"/>
            <a:ext cx="3512057" cy="6361169"/>
          </a:xfrm>
          <a:prstGeom prst="rect">
            <a:avLst/>
          </a:prstGeom>
          <a:solidFill>
            <a:srgbClr val="F4F4F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30" name="Rectangle 29">
            <a:extLst>
              <a:ext uri="{FF2B5EF4-FFF2-40B4-BE49-F238E27FC236}">
                <a16:creationId xmlns:a16="http://schemas.microsoft.com/office/drawing/2014/main" id="{DA9ADED3-208C-4E1C-83EB-6803A6DD771A}"/>
              </a:ext>
            </a:extLst>
          </p:cNvPr>
          <p:cNvSpPr/>
          <p:nvPr/>
        </p:nvSpPr>
        <p:spPr>
          <a:xfrm>
            <a:off x="5042436" y="2710273"/>
            <a:ext cx="1994808" cy="89154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31" name="TextBox 30">
            <a:extLst>
              <a:ext uri="{FF2B5EF4-FFF2-40B4-BE49-F238E27FC236}">
                <a16:creationId xmlns:a16="http://schemas.microsoft.com/office/drawing/2014/main" id="{F171D82A-8EDA-489B-A80E-515149D314DE}"/>
              </a:ext>
            </a:extLst>
          </p:cNvPr>
          <p:cNvSpPr txBox="1"/>
          <p:nvPr/>
        </p:nvSpPr>
        <p:spPr>
          <a:xfrm>
            <a:off x="5735054" y="3948183"/>
            <a:ext cx="2925833" cy="507831"/>
          </a:xfrm>
          <a:prstGeom prst="rect">
            <a:avLst/>
          </a:prstGeom>
          <a:noFill/>
        </p:spPr>
        <p:txBody>
          <a:bodyPr wrap="square" rtlCol="0">
            <a:spAutoFit/>
          </a:bodyPr>
          <a:lstStyle/>
          <a:p>
            <a:pPr algn="ctr" defTabSz="1371600"/>
            <a:r>
              <a:rPr lang="en-US" sz="2700" b="1" dirty="0">
                <a:solidFill>
                  <a:prstClr val="black"/>
                </a:solidFill>
                <a:latin typeface="Open Sans" panose="020B0606030504020204" pitchFamily="34" charset="0"/>
                <a:ea typeface="Open Sans" panose="020B0606030504020204" pitchFamily="34" charset="0"/>
                <a:cs typeface="Open Sans" panose="020B0606030504020204" pitchFamily="34" charset="0"/>
              </a:rPr>
              <a:t>Transformation</a:t>
            </a:r>
          </a:p>
        </p:txBody>
      </p:sp>
      <p:sp>
        <p:nvSpPr>
          <p:cNvPr id="32" name="TextBox 31">
            <a:extLst>
              <a:ext uri="{FF2B5EF4-FFF2-40B4-BE49-F238E27FC236}">
                <a16:creationId xmlns:a16="http://schemas.microsoft.com/office/drawing/2014/main" id="{E5532066-48E5-49FD-9A6C-2B2C79A58FF0}"/>
              </a:ext>
            </a:extLst>
          </p:cNvPr>
          <p:cNvSpPr txBox="1"/>
          <p:nvPr/>
        </p:nvSpPr>
        <p:spPr>
          <a:xfrm>
            <a:off x="5653863" y="4501470"/>
            <a:ext cx="3158642" cy="1631216"/>
          </a:xfrm>
          <a:prstGeom prst="rect">
            <a:avLst/>
          </a:prstGeom>
          <a:noFill/>
        </p:spPr>
        <p:txBody>
          <a:bodyPr wrap="square" rtlCol="0">
            <a:spAutoFit/>
          </a:bodyPr>
          <a:lstStyle/>
          <a:p>
            <a:pPr algn="ctr" defTabSz="1371600"/>
            <a:r>
              <a:rPr lang="en-US" sz="2000" dirty="0">
                <a:solidFill>
                  <a:prstClr val="white">
                    <a:lumMod val="50000"/>
                  </a:prstClr>
                </a:solidFill>
                <a:latin typeface="Open Sans" panose="020B0606030504020204" pitchFamily="34" charset="0"/>
                <a:ea typeface="Open Sans" panose="020B0606030504020204" pitchFamily="34" charset="0"/>
                <a:cs typeface="Open Sans" panose="020B0606030504020204" pitchFamily="34" charset="0"/>
              </a:rPr>
              <a:t>Steps included removing duplicates, handling missing values, and standardizing data formats.</a:t>
            </a:r>
          </a:p>
        </p:txBody>
      </p:sp>
      <p:sp>
        <p:nvSpPr>
          <p:cNvPr id="34" name="TextBox 33">
            <a:extLst>
              <a:ext uri="{FF2B5EF4-FFF2-40B4-BE49-F238E27FC236}">
                <a16:creationId xmlns:a16="http://schemas.microsoft.com/office/drawing/2014/main" id="{37FD9B16-3A1F-4CA0-9BF0-0197E365B158}"/>
              </a:ext>
            </a:extLst>
          </p:cNvPr>
          <p:cNvSpPr txBox="1"/>
          <p:nvPr/>
        </p:nvSpPr>
        <p:spPr>
          <a:xfrm>
            <a:off x="5377544" y="2711018"/>
            <a:ext cx="1638320" cy="830997"/>
          </a:xfrm>
          <a:prstGeom prst="rect">
            <a:avLst/>
          </a:prstGeom>
          <a:noFill/>
        </p:spPr>
        <p:txBody>
          <a:bodyPr wrap="square" rtlCol="0">
            <a:spAutoFit/>
          </a:bodyPr>
          <a:lstStyle/>
          <a:p>
            <a:pPr algn="ctr" defTabSz="1371600"/>
            <a:r>
              <a:rPr lang="en-US" sz="4800" b="1" dirty="0">
                <a:solidFill>
                  <a:prstClr val="white"/>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35" name="Rectangle 34">
            <a:extLst>
              <a:ext uri="{FF2B5EF4-FFF2-40B4-BE49-F238E27FC236}">
                <a16:creationId xmlns:a16="http://schemas.microsoft.com/office/drawing/2014/main" id="{7B13EB64-EA06-45BA-A85B-210E043EE903}"/>
              </a:ext>
            </a:extLst>
          </p:cNvPr>
          <p:cNvSpPr/>
          <p:nvPr/>
        </p:nvSpPr>
        <p:spPr>
          <a:xfrm>
            <a:off x="8936424" y="2737182"/>
            <a:ext cx="4744167" cy="6852861"/>
          </a:xfrm>
          <a:prstGeom prst="rect">
            <a:avLst/>
          </a:prstGeom>
          <a:solidFill>
            <a:schemeClr val="tx1">
              <a:alpha val="18000"/>
            </a:schemeClr>
          </a:solidFill>
          <a:ln w="38100">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36" name="Right Triangle 35">
            <a:extLst>
              <a:ext uri="{FF2B5EF4-FFF2-40B4-BE49-F238E27FC236}">
                <a16:creationId xmlns:a16="http://schemas.microsoft.com/office/drawing/2014/main" id="{34D95D0C-7690-48CE-B5E7-D0929337287E}"/>
              </a:ext>
            </a:extLst>
          </p:cNvPr>
          <p:cNvSpPr/>
          <p:nvPr/>
        </p:nvSpPr>
        <p:spPr>
          <a:xfrm flipH="1" flipV="1">
            <a:off x="9204421" y="3592919"/>
            <a:ext cx="443964" cy="222251"/>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37" name="Rectangle 36">
            <a:extLst>
              <a:ext uri="{FF2B5EF4-FFF2-40B4-BE49-F238E27FC236}">
                <a16:creationId xmlns:a16="http://schemas.microsoft.com/office/drawing/2014/main" id="{B8BEF998-1F66-4E27-92B1-7C4F8C48D46D}"/>
              </a:ext>
            </a:extLst>
          </p:cNvPr>
          <p:cNvSpPr/>
          <p:nvPr/>
        </p:nvSpPr>
        <p:spPr>
          <a:xfrm>
            <a:off x="9648386" y="2318385"/>
            <a:ext cx="3512057" cy="6361169"/>
          </a:xfrm>
          <a:prstGeom prst="rect">
            <a:avLst/>
          </a:prstGeom>
          <a:solidFill>
            <a:srgbClr val="F4F4F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38" name="Rectangle 37">
            <a:extLst>
              <a:ext uri="{FF2B5EF4-FFF2-40B4-BE49-F238E27FC236}">
                <a16:creationId xmlns:a16="http://schemas.microsoft.com/office/drawing/2014/main" id="{2ACB74FC-D68B-4690-A844-CBA1F58D8971}"/>
              </a:ext>
            </a:extLst>
          </p:cNvPr>
          <p:cNvSpPr/>
          <p:nvPr/>
        </p:nvSpPr>
        <p:spPr>
          <a:xfrm>
            <a:off x="9204421" y="2710273"/>
            <a:ext cx="1994808" cy="89154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39" name="TextBox 38">
            <a:extLst>
              <a:ext uri="{FF2B5EF4-FFF2-40B4-BE49-F238E27FC236}">
                <a16:creationId xmlns:a16="http://schemas.microsoft.com/office/drawing/2014/main" id="{5183630A-1EB8-4A71-A8F3-AB00A75FE1CF}"/>
              </a:ext>
            </a:extLst>
          </p:cNvPr>
          <p:cNvSpPr txBox="1"/>
          <p:nvPr/>
        </p:nvSpPr>
        <p:spPr>
          <a:xfrm>
            <a:off x="10001801" y="3948183"/>
            <a:ext cx="2699657" cy="507831"/>
          </a:xfrm>
          <a:prstGeom prst="rect">
            <a:avLst/>
          </a:prstGeom>
          <a:noFill/>
        </p:spPr>
        <p:txBody>
          <a:bodyPr wrap="square" rtlCol="0">
            <a:spAutoFit/>
          </a:bodyPr>
          <a:lstStyle/>
          <a:p>
            <a:pPr algn="ctr" defTabSz="1371600"/>
            <a:r>
              <a:rPr lang="en-US" sz="2700" b="1" dirty="0">
                <a:solidFill>
                  <a:prstClr val="black"/>
                </a:solidFill>
                <a:latin typeface="Open Sans" panose="020B0606030504020204" pitchFamily="34" charset="0"/>
                <a:ea typeface="Open Sans" panose="020B0606030504020204" pitchFamily="34" charset="0"/>
                <a:cs typeface="Open Sans" panose="020B0606030504020204" pitchFamily="34" charset="0"/>
              </a:rPr>
              <a:t>Data Analysis</a:t>
            </a:r>
          </a:p>
        </p:txBody>
      </p:sp>
      <p:sp>
        <p:nvSpPr>
          <p:cNvPr id="40" name="TextBox 39">
            <a:extLst>
              <a:ext uri="{FF2B5EF4-FFF2-40B4-BE49-F238E27FC236}">
                <a16:creationId xmlns:a16="http://schemas.microsoft.com/office/drawing/2014/main" id="{2148632C-DA37-4588-8AE5-DAD3D2239AF8}"/>
              </a:ext>
            </a:extLst>
          </p:cNvPr>
          <p:cNvSpPr txBox="1"/>
          <p:nvPr/>
        </p:nvSpPr>
        <p:spPr>
          <a:xfrm>
            <a:off x="9815849" y="4501470"/>
            <a:ext cx="3158642" cy="1938992"/>
          </a:xfrm>
          <a:prstGeom prst="rect">
            <a:avLst/>
          </a:prstGeom>
          <a:noFill/>
        </p:spPr>
        <p:txBody>
          <a:bodyPr wrap="square" rtlCol="0">
            <a:spAutoFit/>
          </a:bodyPr>
          <a:lstStyle/>
          <a:p>
            <a:pPr algn="ctr" defTabSz="1371600"/>
            <a:r>
              <a:rPr lang="en-US" sz="2000" dirty="0">
                <a:solidFill>
                  <a:prstClr val="white">
                    <a:lumMod val="50000"/>
                  </a:prstClr>
                </a:solidFill>
                <a:latin typeface="Open Sans" panose="020B0606030504020204" pitchFamily="34" charset="0"/>
                <a:ea typeface="Open Sans" panose="020B0606030504020204" pitchFamily="34" charset="0"/>
                <a:cs typeface="Open Sans" panose="020B0606030504020204" pitchFamily="34" charset="0"/>
              </a:rPr>
              <a:t>Various statistical methods and visualizations were employed to understand the data distribution and identify trends.</a:t>
            </a:r>
          </a:p>
        </p:txBody>
      </p:sp>
      <p:sp>
        <p:nvSpPr>
          <p:cNvPr id="42" name="TextBox 41">
            <a:extLst>
              <a:ext uri="{FF2B5EF4-FFF2-40B4-BE49-F238E27FC236}">
                <a16:creationId xmlns:a16="http://schemas.microsoft.com/office/drawing/2014/main" id="{37BBDED6-226D-4E00-A92A-259EA2F00E20}"/>
              </a:ext>
            </a:extLst>
          </p:cNvPr>
          <p:cNvSpPr txBox="1"/>
          <p:nvPr/>
        </p:nvSpPr>
        <p:spPr>
          <a:xfrm>
            <a:off x="9539529" y="2711018"/>
            <a:ext cx="1638320" cy="830997"/>
          </a:xfrm>
          <a:prstGeom prst="rect">
            <a:avLst/>
          </a:prstGeom>
          <a:noFill/>
        </p:spPr>
        <p:txBody>
          <a:bodyPr wrap="square" rtlCol="0">
            <a:spAutoFit/>
          </a:bodyPr>
          <a:lstStyle/>
          <a:p>
            <a:pPr algn="ctr" defTabSz="1371600"/>
            <a:r>
              <a:rPr lang="en-US" sz="4800" b="1" dirty="0">
                <a:solidFill>
                  <a:prstClr val="white"/>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3" name="Rectangle 42">
            <a:extLst>
              <a:ext uri="{FF2B5EF4-FFF2-40B4-BE49-F238E27FC236}">
                <a16:creationId xmlns:a16="http://schemas.microsoft.com/office/drawing/2014/main" id="{10D43FC7-3DF5-4E21-B401-64BE9EEC0098}"/>
              </a:ext>
            </a:extLst>
          </p:cNvPr>
          <p:cNvSpPr/>
          <p:nvPr/>
        </p:nvSpPr>
        <p:spPr>
          <a:xfrm>
            <a:off x="13141950" y="2737182"/>
            <a:ext cx="4756796" cy="6852861"/>
          </a:xfrm>
          <a:prstGeom prst="rect">
            <a:avLst/>
          </a:prstGeom>
          <a:solidFill>
            <a:schemeClr val="tx1">
              <a:alpha val="18000"/>
            </a:schemeClr>
          </a:solidFill>
          <a:ln w="38100">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44" name="Right Triangle 43">
            <a:extLst>
              <a:ext uri="{FF2B5EF4-FFF2-40B4-BE49-F238E27FC236}">
                <a16:creationId xmlns:a16="http://schemas.microsoft.com/office/drawing/2014/main" id="{DE28B662-010A-455F-B304-BC50CBFA44A3}"/>
              </a:ext>
            </a:extLst>
          </p:cNvPr>
          <p:cNvSpPr/>
          <p:nvPr/>
        </p:nvSpPr>
        <p:spPr>
          <a:xfrm flipH="1" flipV="1">
            <a:off x="13422577" y="3592919"/>
            <a:ext cx="443964" cy="222251"/>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45" name="Rectangle 44">
            <a:extLst>
              <a:ext uri="{FF2B5EF4-FFF2-40B4-BE49-F238E27FC236}">
                <a16:creationId xmlns:a16="http://schemas.microsoft.com/office/drawing/2014/main" id="{BA1E8E29-77E3-4402-9170-43B571F5D5F8}"/>
              </a:ext>
            </a:extLst>
          </p:cNvPr>
          <p:cNvSpPr/>
          <p:nvPr/>
        </p:nvSpPr>
        <p:spPr>
          <a:xfrm>
            <a:off x="13866542" y="2318385"/>
            <a:ext cx="3512057" cy="6361169"/>
          </a:xfrm>
          <a:prstGeom prst="rect">
            <a:avLst/>
          </a:prstGeom>
          <a:solidFill>
            <a:srgbClr val="F4F4F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46" name="Rectangle 45">
            <a:extLst>
              <a:ext uri="{FF2B5EF4-FFF2-40B4-BE49-F238E27FC236}">
                <a16:creationId xmlns:a16="http://schemas.microsoft.com/office/drawing/2014/main" id="{55106BF0-4152-4410-9F8C-7BDAB5AED557}"/>
              </a:ext>
            </a:extLst>
          </p:cNvPr>
          <p:cNvSpPr/>
          <p:nvPr/>
        </p:nvSpPr>
        <p:spPr>
          <a:xfrm>
            <a:off x="13422577" y="2710273"/>
            <a:ext cx="1994808" cy="89154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47" name="TextBox 46">
            <a:extLst>
              <a:ext uri="{FF2B5EF4-FFF2-40B4-BE49-F238E27FC236}">
                <a16:creationId xmlns:a16="http://schemas.microsoft.com/office/drawing/2014/main" id="{53A72840-3D19-4FF0-84EF-BDC479C9FCF3}"/>
              </a:ext>
            </a:extLst>
          </p:cNvPr>
          <p:cNvSpPr txBox="1"/>
          <p:nvPr/>
        </p:nvSpPr>
        <p:spPr>
          <a:xfrm>
            <a:off x="14219957" y="3948183"/>
            <a:ext cx="2699657" cy="507831"/>
          </a:xfrm>
          <a:prstGeom prst="rect">
            <a:avLst/>
          </a:prstGeom>
          <a:noFill/>
        </p:spPr>
        <p:txBody>
          <a:bodyPr wrap="square" rtlCol="0">
            <a:spAutoFit/>
          </a:bodyPr>
          <a:lstStyle/>
          <a:p>
            <a:pPr algn="ctr" defTabSz="1371600"/>
            <a:r>
              <a:rPr lang="en-US" sz="2700" b="1" dirty="0">
                <a:solidFill>
                  <a:prstClr val="black"/>
                </a:solidFill>
                <a:latin typeface="Open Sans" panose="020B0606030504020204" pitchFamily="34" charset="0"/>
                <a:ea typeface="Open Sans" panose="020B0606030504020204" pitchFamily="34" charset="0"/>
                <a:cs typeface="Open Sans" panose="020B0606030504020204" pitchFamily="34" charset="0"/>
              </a:rPr>
              <a:t>Dashboard</a:t>
            </a:r>
          </a:p>
        </p:txBody>
      </p:sp>
      <p:sp>
        <p:nvSpPr>
          <p:cNvPr id="48" name="TextBox 47">
            <a:extLst>
              <a:ext uri="{FF2B5EF4-FFF2-40B4-BE49-F238E27FC236}">
                <a16:creationId xmlns:a16="http://schemas.microsoft.com/office/drawing/2014/main" id="{24BF7AC4-89A9-45B8-AB65-DEAEF4688870}"/>
              </a:ext>
            </a:extLst>
          </p:cNvPr>
          <p:cNvSpPr txBox="1"/>
          <p:nvPr/>
        </p:nvSpPr>
        <p:spPr>
          <a:xfrm>
            <a:off x="14034005" y="4501470"/>
            <a:ext cx="3158642" cy="1631216"/>
          </a:xfrm>
          <a:prstGeom prst="rect">
            <a:avLst/>
          </a:prstGeom>
          <a:noFill/>
        </p:spPr>
        <p:txBody>
          <a:bodyPr wrap="square" rtlCol="0">
            <a:spAutoFit/>
          </a:bodyPr>
          <a:lstStyle/>
          <a:p>
            <a:pPr algn="ctr" defTabSz="1371600"/>
            <a:r>
              <a:rPr lang="en-US" sz="2000" dirty="0">
                <a:solidFill>
                  <a:prstClr val="white">
                    <a:lumMod val="50000"/>
                  </a:prstClr>
                </a:solidFill>
                <a:latin typeface="Open Sans" panose="020B0606030504020204" pitchFamily="34" charset="0"/>
                <a:ea typeface="Open Sans" panose="020B0606030504020204" pitchFamily="34" charset="0"/>
                <a:cs typeface="Open Sans" panose="020B0606030504020204" pitchFamily="34" charset="0"/>
              </a:rPr>
              <a:t>An interactive dashboard was created to present findings and key insights.</a:t>
            </a:r>
          </a:p>
          <a:p>
            <a:pPr algn="ctr" defTabSz="1371600"/>
            <a:r>
              <a:rPr lang="en-US" sz="2000" dirty="0">
                <a:solidFill>
                  <a:prstClr val="white">
                    <a:lumMod val="50000"/>
                  </a:prstClr>
                </a:solidFill>
                <a:latin typeface="Open Sans" panose="020B0606030504020204" pitchFamily="34" charset="0"/>
                <a:ea typeface="Open Sans" panose="020B0606030504020204" pitchFamily="34" charset="0"/>
                <a:cs typeface="Open Sans" panose="020B0606030504020204" pitchFamily="34" charset="0"/>
              </a:rPr>
              <a:t>Design layout for clarity and impact.</a:t>
            </a:r>
          </a:p>
        </p:txBody>
      </p:sp>
      <p:sp>
        <p:nvSpPr>
          <p:cNvPr id="50" name="TextBox 49">
            <a:extLst>
              <a:ext uri="{FF2B5EF4-FFF2-40B4-BE49-F238E27FC236}">
                <a16:creationId xmlns:a16="http://schemas.microsoft.com/office/drawing/2014/main" id="{217F2442-4073-4FDE-A23C-3AC14F90B3B0}"/>
              </a:ext>
            </a:extLst>
          </p:cNvPr>
          <p:cNvSpPr txBox="1"/>
          <p:nvPr/>
        </p:nvSpPr>
        <p:spPr>
          <a:xfrm>
            <a:off x="13757685" y="2711018"/>
            <a:ext cx="1638320" cy="830997"/>
          </a:xfrm>
          <a:prstGeom prst="rect">
            <a:avLst/>
          </a:prstGeom>
          <a:noFill/>
        </p:spPr>
        <p:txBody>
          <a:bodyPr wrap="square" rtlCol="0">
            <a:spAutoFit/>
          </a:bodyPr>
          <a:lstStyle/>
          <a:p>
            <a:pPr algn="ctr" defTabSz="1371600"/>
            <a:r>
              <a:rPr lang="en-US" sz="4800" b="1" dirty="0">
                <a:solidFill>
                  <a:prstClr val="white"/>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59" name="Rectangle 58">
            <a:extLst>
              <a:ext uri="{FF2B5EF4-FFF2-40B4-BE49-F238E27FC236}">
                <a16:creationId xmlns:a16="http://schemas.microsoft.com/office/drawing/2014/main" id="{35862DDE-F79F-4D1F-97FB-0CCD12186C14}"/>
              </a:ext>
            </a:extLst>
          </p:cNvPr>
          <p:cNvSpPr/>
          <p:nvPr/>
        </p:nvSpPr>
        <p:spPr>
          <a:xfrm>
            <a:off x="1268245" y="8522176"/>
            <a:ext cx="3480816" cy="12761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60" name="Rectangle 59">
            <a:extLst>
              <a:ext uri="{FF2B5EF4-FFF2-40B4-BE49-F238E27FC236}">
                <a16:creationId xmlns:a16="http://schemas.microsoft.com/office/drawing/2014/main" id="{CFCF5934-E417-407F-8589-52282034E559}"/>
              </a:ext>
            </a:extLst>
          </p:cNvPr>
          <p:cNvSpPr/>
          <p:nvPr/>
        </p:nvSpPr>
        <p:spPr>
          <a:xfrm>
            <a:off x="5509683" y="8515794"/>
            <a:ext cx="3480816" cy="12761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61" name="Rectangle 60">
            <a:extLst>
              <a:ext uri="{FF2B5EF4-FFF2-40B4-BE49-F238E27FC236}">
                <a16:creationId xmlns:a16="http://schemas.microsoft.com/office/drawing/2014/main" id="{4B7C5388-BDE0-439E-BBDA-DCE4905F2D1A}"/>
              </a:ext>
            </a:extLst>
          </p:cNvPr>
          <p:cNvSpPr/>
          <p:nvPr/>
        </p:nvSpPr>
        <p:spPr>
          <a:xfrm>
            <a:off x="9664005" y="8517429"/>
            <a:ext cx="3480816" cy="12761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62" name="Rectangle 61">
            <a:extLst>
              <a:ext uri="{FF2B5EF4-FFF2-40B4-BE49-F238E27FC236}">
                <a16:creationId xmlns:a16="http://schemas.microsoft.com/office/drawing/2014/main" id="{9A602CBF-2A62-4D7E-B352-FA764E6934CB}"/>
              </a:ext>
            </a:extLst>
          </p:cNvPr>
          <p:cNvSpPr/>
          <p:nvPr/>
        </p:nvSpPr>
        <p:spPr>
          <a:xfrm>
            <a:off x="13890034" y="8515794"/>
            <a:ext cx="3480816" cy="12761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2" name="TextBox 2">
            <a:extLst>
              <a:ext uri="{FF2B5EF4-FFF2-40B4-BE49-F238E27FC236}">
                <a16:creationId xmlns:a16="http://schemas.microsoft.com/office/drawing/2014/main" id="{95800D54-9B58-1F04-4098-E9969EB2579F}"/>
              </a:ext>
            </a:extLst>
          </p:cNvPr>
          <p:cNvSpPr txBox="1"/>
          <p:nvPr/>
        </p:nvSpPr>
        <p:spPr>
          <a:xfrm>
            <a:off x="4838700" y="1060127"/>
            <a:ext cx="8610600" cy="873957"/>
          </a:xfrm>
          <a:prstGeom prst="rect">
            <a:avLst/>
          </a:prstGeom>
        </p:spPr>
        <p:txBody>
          <a:bodyPr wrap="square" lIns="0" tIns="0" rIns="0" bIns="0" rtlCol="0" anchor="t">
            <a:spAutoFit/>
          </a:bodyPr>
          <a:lstStyle/>
          <a:p>
            <a:pPr algn="l">
              <a:lnSpc>
                <a:spcPts val="6801"/>
              </a:lnSpc>
            </a:pPr>
            <a:r>
              <a:rPr lang="en-US" sz="6940" spc="-409" dirty="0">
                <a:solidFill>
                  <a:srgbClr val="263F6B"/>
                </a:solidFill>
                <a:latin typeface="Montserrat Ultra-Bold Italics"/>
                <a:ea typeface="Montserrat Ultra-Bold Italics"/>
                <a:cs typeface="Montserrat Ultra-Bold Italics"/>
                <a:sym typeface="Montserrat Ultra-Bold Italics"/>
              </a:rPr>
              <a:t>PROJECT PROCESS</a:t>
            </a:r>
          </a:p>
        </p:txBody>
      </p:sp>
      <p:sp>
        <p:nvSpPr>
          <p:cNvPr id="4" name="Freeform 5">
            <a:extLst>
              <a:ext uri="{FF2B5EF4-FFF2-40B4-BE49-F238E27FC236}">
                <a16:creationId xmlns:a16="http://schemas.microsoft.com/office/drawing/2014/main" id="{6BB19505-6427-E065-2033-DFC20466A90E}"/>
              </a:ext>
            </a:extLst>
          </p:cNvPr>
          <p:cNvSpPr/>
          <p:nvPr/>
        </p:nvSpPr>
        <p:spPr>
          <a:xfrm>
            <a:off x="518103" y="953924"/>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7">
            <a:extLst>
              <a:ext uri="{FF2B5EF4-FFF2-40B4-BE49-F238E27FC236}">
                <a16:creationId xmlns:a16="http://schemas.microsoft.com/office/drawing/2014/main" id="{38820516-4787-A2F3-147B-E2E31DB4FD78}"/>
              </a:ext>
            </a:extLst>
          </p:cNvPr>
          <p:cNvSpPr/>
          <p:nvPr/>
        </p:nvSpPr>
        <p:spPr>
          <a:xfrm>
            <a:off x="1028700" y="9591065"/>
            <a:ext cx="16230600" cy="1351653"/>
          </a:xfrm>
          <a:prstGeom prst="rect">
            <a:avLst/>
          </a:prstGeom>
          <a:solidFill>
            <a:srgbClr val="213559"/>
          </a:solidFill>
        </p:spPr>
      </p:sp>
      <p:sp>
        <p:nvSpPr>
          <p:cNvPr id="6" name="AutoShape 8">
            <a:extLst>
              <a:ext uri="{FF2B5EF4-FFF2-40B4-BE49-F238E27FC236}">
                <a16:creationId xmlns:a16="http://schemas.microsoft.com/office/drawing/2014/main" id="{48C0EAA7-8F72-9BFC-8EFE-F5182BA23199}"/>
              </a:ext>
            </a:extLst>
          </p:cNvPr>
          <p:cNvSpPr/>
          <p:nvPr/>
        </p:nvSpPr>
        <p:spPr>
          <a:xfrm>
            <a:off x="1028700" y="-675827"/>
            <a:ext cx="16230600" cy="1351653"/>
          </a:xfrm>
          <a:prstGeom prst="rect">
            <a:avLst/>
          </a:prstGeom>
          <a:solidFill>
            <a:srgbClr val="213559"/>
          </a:solidFill>
        </p:spPr>
      </p:sp>
      <p:pic>
        <p:nvPicPr>
          <p:cNvPr id="10" name="Picture 9">
            <a:extLst>
              <a:ext uri="{FF2B5EF4-FFF2-40B4-BE49-F238E27FC236}">
                <a16:creationId xmlns:a16="http://schemas.microsoft.com/office/drawing/2014/main" id="{E73351DE-93BC-EEB5-36FE-AB9833588D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39442" y="6759840"/>
            <a:ext cx="1260000" cy="1260000"/>
          </a:xfrm>
          <a:prstGeom prst="rect">
            <a:avLst/>
          </a:prstGeom>
        </p:spPr>
      </p:pic>
      <p:pic>
        <p:nvPicPr>
          <p:cNvPr id="12" name="Picture 11">
            <a:extLst>
              <a:ext uri="{FF2B5EF4-FFF2-40B4-BE49-F238E27FC236}">
                <a16:creationId xmlns:a16="http://schemas.microsoft.com/office/drawing/2014/main" id="{BD4D36AF-EBAF-384F-8766-EE54085704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98580" y="6859259"/>
            <a:ext cx="1260000" cy="1260000"/>
          </a:xfrm>
          <a:prstGeom prst="rect">
            <a:avLst/>
          </a:prstGeom>
        </p:spPr>
      </p:pic>
      <p:pic>
        <p:nvPicPr>
          <p:cNvPr id="14" name="Picture 13">
            <a:extLst>
              <a:ext uri="{FF2B5EF4-FFF2-40B4-BE49-F238E27FC236}">
                <a16:creationId xmlns:a16="http://schemas.microsoft.com/office/drawing/2014/main" id="{5AECD918-9EFF-8AA1-86C8-FD5DF6A7F9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12428" y="6783589"/>
            <a:ext cx="1260000" cy="1260000"/>
          </a:xfrm>
          <a:prstGeom prst="rect">
            <a:avLst/>
          </a:prstGeom>
        </p:spPr>
      </p:pic>
      <p:pic>
        <p:nvPicPr>
          <p:cNvPr id="16" name="Picture 15">
            <a:extLst>
              <a:ext uri="{FF2B5EF4-FFF2-40B4-BE49-F238E27FC236}">
                <a16:creationId xmlns:a16="http://schemas.microsoft.com/office/drawing/2014/main" id="{10D6417D-C4EB-6D6A-CA2D-1B232D7226B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72279" y="6774672"/>
            <a:ext cx="1260000" cy="1260000"/>
          </a:xfrm>
          <a:prstGeom prst="rect">
            <a:avLst/>
          </a:prstGeom>
        </p:spPr>
      </p:pic>
      <p:sp>
        <p:nvSpPr>
          <p:cNvPr id="17" name="Freeform 5">
            <a:extLst>
              <a:ext uri="{FF2B5EF4-FFF2-40B4-BE49-F238E27FC236}">
                <a16:creationId xmlns:a16="http://schemas.microsoft.com/office/drawing/2014/main" id="{B431A246-507C-A218-521E-76441B3529A6}"/>
              </a:ext>
            </a:extLst>
          </p:cNvPr>
          <p:cNvSpPr/>
          <p:nvPr/>
        </p:nvSpPr>
        <p:spPr>
          <a:xfrm>
            <a:off x="15849600" y="913936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778630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rot="10087">
            <a:off x="1028665" y="6130773"/>
            <a:ext cx="16230670" cy="0"/>
          </a:xfrm>
          <a:prstGeom prst="line">
            <a:avLst/>
          </a:prstGeom>
          <a:ln w="95250" cap="rnd">
            <a:solidFill>
              <a:srgbClr val="000000"/>
            </a:solidFill>
            <a:prstDash val="solid"/>
            <a:headEnd type="none" w="sm" len="sm"/>
            <a:tailEnd type="none" w="sm" len="sm"/>
          </a:ln>
        </p:spPr>
      </p:sp>
      <p:grpSp>
        <p:nvGrpSpPr>
          <p:cNvPr id="12" name="Group 12"/>
          <p:cNvGrpSpPr/>
          <p:nvPr/>
        </p:nvGrpSpPr>
        <p:grpSpPr>
          <a:xfrm>
            <a:off x="5807329" y="5922707"/>
            <a:ext cx="511382" cy="511382"/>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id="14" name="Group 14"/>
          <p:cNvGrpSpPr/>
          <p:nvPr/>
        </p:nvGrpSpPr>
        <p:grpSpPr>
          <a:xfrm>
            <a:off x="11969290" y="5922707"/>
            <a:ext cx="511382" cy="51138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sp>
        <p:nvSpPr>
          <p:cNvPr id="24" name="Freeform 24"/>
          <p:cNvSpPr/>
          <p:nvPr/>
        </p:nvSpPr>
        <p:spPr>
          <a:xfrm>
            <a:off x="925484" y="2146609"/>
            <a:ext cx="1971199" cy="2007702"/>
          </a:xfrm>
          <a:custGeom>
            <a:avLst/>
            <a:gdLst/>
            <a:ahLst/>
            <a:cxnLst/>
            <a:rect l="l" t="t" r="r" b="b"/>
            <a:pathLst>
              <a:path w="1971199" h="2007702">
                <a:moveTo>
                  <a:pt x="0" y="0"/>
                </a:moveTo>
                <a:lnTo>
                  <a:pt x="1971199" y="0"/>
                </a:lnTo>
                <a:lnTo>
                  <a:pt x="1971199" y="2007703"/>
                </a:lnTo>
                <a:lnTo>
                  <a:pt x="0" y="2007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Freeform 25"/>
          <p:cNvSpPr/>
          <p:nvPr/>
        </p:nvSpPr>
        <p:spPr>
          <a:xfrm>
            <a:off x="15561652" y="1510881"/>
            <a:ext cx="1579438" cy="1608687"/>
          </a:xfrm>
          <a:custGeom>
            <a:avLst/>
            <a:gdLst/>
            <a:ahLst/>
            <a:cxnLst/>
            <a:rect l="l" t="t" r="r" b="b"/>
            <a:pathLst>
              <a:path w="1579438" h="1608687">
                <a:moveTo>
                  <a:pt x="0" y="0"/>
                </a:moveTo>
                <a:lnTo>
                  <a:pt x="1579438" y="0"/>
                </a:lnTo>
                <a:lnTo>
                  <a:pt x="1579438" y="1608687"/>
                </a:lnTo>
                <a:lnTo>
                  <a:pt x="0" y="16086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26"/>
          <p:cNvSpPr/>
          <p:nvPr/>
        </p:nvSpPr>
        <p:spPr>
          <a:xfrm>
            <a:off x="16864399" y="4316564"/>
            <a:ext cx="646089" cy="658053"/>
          </a:xfrm>
          <a:custGeom>
            <a:avLst/>
            <a:gdLst/>
            <a:ahLst/>
            <a:cxnLst/>
            <a:rect l="l" t="t" r="r" b="b"/>
            <a:pathLst>
              <a:path w="646089" h="658053">
                <a:moveTo>
                  <a:pt x="0" y="0"/>
                </a:moveTo>
                <a:lnTo>
                  <a:pt x="646088" y="0"/>
                </a:lnTo>
                <a:lnTo>
                  <a:pt x="646088" y="658054"/>
                </a:lnTo>
                <a:lnTo>
                  <a:pt x="0" y="6580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TextBox 27"/>
          <p:cNvSpPr txBox="1"/>
          <p:nvPr/>
        </p:nvSpPr>
        <p:spPr>
          <a:xfrm>
            <a:off x="2134937" y="1143000"/>
            <a:ext cx="14018125" cy="642348"/>
          </a:xfrm>
          <a:prstGeom prst="rect">
            <a:avLst/>
          </a:prstGeom>
        </p:spPr>
        <p:txBody>
          <a:bodyPr lIns="0" tIns="0" rIns="0" bIns="0" rtlCol="0" anchor="t">
            <a:spAutoFit/>
          </a:bodyPr>
          <a:lstStyle/>
          <a:p>
            <a:pPr algn="ctr">
              <a:lnSpc>
                <a:spcPts val="4895"/>
              </a:lnSpc>
            </a:pPr>
            <a:r>
              <a:rPr lang="en-US" sz="4995" spc="-294" dirty="0">
                <a:solidFill>
                  <a:srgbClr val="263F6B"/>
                </a:solidFill>
                <a:latin typeface="Montserrat Ultra-Bold Italics"/>
                <a:ea typeface="Montserrat Ultra-Bold Italics"/>
                <a:cs typeface="Montserrat Ultra-Bold Italics"/>
                <a:sym typeface="Montserrat Ultra-Bold Italics"/>
              </a:rPr>
              <a:t>TOOLS USED FOR ANALYSIS</a:t>
            </a:r>
          </a:p>
        </p:txBody>
      </p:sp>
      <p:pic>
        <p:nvPicPr>
          <p:cNvPr id="44" name="Picture 43">
            <a:extLst>
              <a:ext uri="{FF2B5EF4-FFF2-40B4-BE49-F238E27FC236}">
                <a16:creationId xmlns:a16="http://schemas.microsoft.com/office/drawing/2014/main" id="{13857F2C-FA2C-AF8B-0CB9-E918DB0AB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5029" y="1594722"/>
            <a:ext cx="3259897" cy="3259897"/>
          </a:xfrm>
          <a:prstGeom prst="rect">
            <a:avLst/>
          </a:prstGeom>
        </p:spPr>
      </p:pic>
      <p:pic>
        <p:nvPicPr>
          <p:cNvPr id="45" name="Picture 44" descr="Power BI Logo, symbol, meaning, history, PNG, brand">
            <a:extLst>
              <a:ext uri="{FF2B5EF4-FFF2-40B4-BE49-F238E27FC236}">
                <a16:creationId xmlns:a16="http://schemas.microsoft.com/office/drawing/2014/main" id="{8CC818FB-0CC9-BDB2-BE37-4403F70A40A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7373"/>
          <a:stretch/>
        </p:blipFill>
        <p:spPr bwMode="auto">
          <a:xfrm>
            <a:off x="9837671" y="6434089"/>
            <a:ext cx="4774617" cy="221914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F505375C-5ECF-0873-50C4-0EB8DC8324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5114" y="5499171"/>
            <a:ext cx="4191503" cy="4191503"/>
          </a:xfrm>
          <a:prstGeom prst="rect">
            <a:avLst/>
          </a:prstGeom>
        </p:spPr>
      </p:pic>
      <p:pic>
        <p:nvPicPr>
          <p:cNvPr id="47" name="Picture 46">
            <a:extLst>
              <a:ext uri="{FF2B5EF4-FFF2-40B4-BE49-F238E27FC236}">
                <a16:creationId xmlns:a16="http://schemas.microsoft.com/office/drawing/2014/main" id="{02651E17-A709-47B2-695C-48C5A90016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4045" y="2315224"/>
            <a:ext cx="2239990" cy="2239990"/>
          </a:xfrm>
          <a:prstGeom prst="rect">
            <a:avLst/>
          </a:prstGeom>
        </p:spPr>
      </p:pic>
      <p:sp>
        <p:nvSpPr>
          <p:cNvPr id="50" name="Rectangle: Rounded Corners 49">
            <a:extLst>
              <a:ext uri="{FF2B5EF4-FFF2-40B4-BE49-F238E27FC236}">
                <a16:creationId xmlns:a16="http://schemas.microsoft.com/office/drawing/2014/main" id="{8E2661F6-8231-26E7-6910-DD7929D4CC95}"/>
              </a:ext>
            </a:extLst>
          </p:cNvPr>
          <p:cNvSpPr/>
          <p:nvPr/>
        </p:nvSpPr>
        <p:spPr>
          <a:xfrm>
            <a:off x="5307533" y="4806318"/>
            <a:ext cx="1626667" cy="904787"/>
          </a:xfrm>
          <a:prstGeom prst="round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b="1" dirty="0">
                <a:latin typeface="Montserrat" panose="00000500000000000000" pitchFamily="2" charset="0"/>
              </a:rPr>
              <a:t>EXCEL</a:t>
            </a:r>
            <a:endParaRPr lang="en-IN" sz="2500" b="1" dirty="0">
              <a:latin typeface="Montserrat" panose="00000500000000000000" pitchFamily="2" charset="0"/>
            </a:endParaRPr>
          </a:p>
        </p:txBody>
      </p:sp>
      <p:sp>
        <p:nvSpPr>
          <p:cNvPr id="51" name="Rectangle: Rounded Corners 50">
            <a:extLst>
              <a:ext uri="{FF2B5EF4-FFF2-40B4-BE49-F238E27FC236}">
                <a16:creationId xmlns:a16="http://schemas.microsoft.com/office/drawing/2014/main" id="{E3E6303F-B8C6-257D-48E4-455785B16018}"/>
              </a:ext>
            </a:extLst>
          </p:cNvPr>
          <p:cNvSpPr/>
          <p:nvPr/>
        </p:nvSpPr>
        <p:spPr>
          <a:xfrm>
            <a:off x="11149002" y="9033461"/>
            <a:ext cx="2151953" cy="904787"/>
          </a:xfrm>
          <a:prstGeom prst="round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b="1" dirty="0">
                <a:latin typeface="Montserrat" panose="00000500000000000000" pitchFamily="2" charset="0"/>
              </a:rPr>
              <a:t>POWER BI</a:t>
            </a:r>
            <a:endParaRPr lang="en-IN" sz="2500" b="1" dirty="0">
              <a:latin typeface="Montserrat" panose="00000500000000000000" pitchFamily="2" charset="0"/>
            </a:endParaRPr>
          </a:p>
        </p:txBody>
      </p:sp>
      <p:sp>
        <p:nvSpPr>
          <p:cNvPr id="52" name="Rectangle: Rounded Corners 51">
            <a:extLst>
              <a:ext uri="{FF2B5EF4-FFF2-40B4-BE49-F238E27FC236}">
                <a16:creationId xmlns:a16="http://schemas.microsoft.com/office/drawing/2014/main" id="{C74AB77C-C7F7-D466-3C74-C2731AE22C63}"/>
              </a:ext>
            </a:extLst>
          </p:cNvPr>
          <p:cNvSpPr/>
          <p:nvPr/>
        </p:nvSpPr>
        <p:spPr>
          <a:xfrm>
            <a:off x="5249686" y="9036875"/>
            <a:ext cx="1626667" cy="904787"/>
          </a:xfrm>
          <a:prstGeom prst="round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b="1" dirty="0">
                <a:latin typeface="Montserrat" panose="00000500000000000000" pitchFamily="2" charset="0"/>
              </a:rPr>
              <a:t>Tableau</a:t>
            </a:r>
            <a:endParaRPr lang="en-IN" sz="2500" b="1" dirty="0">
              <a:latin typeface="Montserrat" panose="00000500000000000000" pitchFamily="2" charset="0"/>
            </a:endParaRPr>
          </a:p>
        </p:txBody>
      </p:sp>
      <p:sp>
        <p:nvSpPr>
          <p:cNvPr id="53" name="Rectangle: Rounded Corners 52">
            <a:extLst>
              <a:ext uri="{FF2B5EF4-FFF2-40B4-BE49-F238E27FC236}">
                <a16:creationId xmlns:a16="http://schemas.microsoft.com/office/drawing/2014/main" id="{72248921-82BA-5C1A-967D-A1195A9F1A7F}"/>
              </a:ext>
            </a:extLst>
          </p:cNvPr>
          <p:cNvSpPr/>
          <p:nvPr/>
        </p:nvSpPr>
        <p:spPr>
          <a:xfrm>
            <a:off x="11411647" y="4738416"/>
            <a:ext cx="1626667" cy="904787"/>
          </a:xfrm>
          <a:prstGeom prst="round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b="1" dirty="0">
                <a:latin typeface="Montserrat" panose="00000500000000000000" pitchFamily="2" charset="0"/>
              </a:rPr>
              <a:t>MySQL</a:t>
            </a:r>
            <a:endParaRPr lang="en-IN" sz="2500" b="1" dirty="0">
              <a:latin typeface="Montserrat" panose="00000500000000000000"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grpSp>
        <p:nvGrpSpPr>
          <p:cNvPr id="3" name="Group 3"/>
          <p:cNvGrpSpPr/>
          <p:nvPr/>
        </p:nvGrpSpPr>
        <p:grpSpPr>
          <a:xfrm>
            <a:off x="8153399" y="-1825476"/>
            <a:ext cx="15604947" cy="1623060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id="5" name="Group 5"/>
          <p:cNvGrpSpPr>
            <a:grpSpLocks noChangeAspect="1"/>
          </p:cNvGrpSpPr>
          <p:nvPr/>
        </p:nvGrpSpPr>
        <p:grpSpPr>
          <a:xfrm>
            <a:off x="8823147" y="1028700"/>
            <a:ext cx="11187832" cy="12008374"/>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71569" r="-12056"/>
              </a:stretch>
            </a:blipFill>
          </p:spPr>
        </p:sp>
      </p:grpSp>
      <p:sp>
        <p:nvSpPr>
          <p:cNvPr id="7" name="TextBox 7"/>
          <p:cNvSpPr txBox="1"/>
          <p:nvPr/>
        </p:nvSpPr>
        <p:spPr>
          <a:xfrm>
            <a:off x="152400" y="1868544"/>
            <a:ext cx="9243935" cy="738664"/>
          </a:xfrm>
          <a:prstGeom prst="rect">
            <a:avLst/>
          </a:prstGeom>
        </p:spPr>
        <p:txBody>
          <a:bodyPr wrap="square" lIns="0" tIns="0" rIns="0" bIns="0" rtlCol="0" anchor="t">
            <a:spAutoFit/>
          </a:bodyPr>
          <a:lstStyle/>
          <a:p>
            <a:pPr algn="l"/>
            <a:r>
              <a:rPr lang="en-US" sz="4800" spc="-622" dirty="0">
                <a:solidFill>
                  <a:srgbClr val="263F6B"/>
                </a:solidFill>
                <a:latin typeface="Montserrat Ultra-Bold Italics"/>
                <a:ea typeface="Montserrat Ultra-Bold Italics"/>
                <a:cs typeface="Montserrat Ultra-Bold Italics"/>
                <a:sym typeface="Montserrat Ultra-Bold Italics"/>
              </a:rPr>
              <a:t>KEY PERFORMANCE INDICATORS</a:t>
            </a:r>
          </a:p>
        </p:txBody>
      </p:sp>
      <p:sp>
        <p:nvSpPr>
          <p:cNvPr id="8" name="TextBox 8"/>
          <p:cNvSpPr txBox="1"/>
          <p:nvPr/>
        </p:nvSpPr>
        <p:spPr>
          <a:xfrm>
            <a:off x="233138" y="3496235"/>
            <a:ext cx="7951033" cy="5384294"/>
          </a:xfrm>
          <a:prstGeom prst="rect">
            <a:avLst/>
          </a:prstGeom>
        </p:spPr>
        <p:txBody>
          <a:bodyPr wrap="square" lIns="0" tIns="0" rIns="0" bIns="0" rtlCol="0" anchor="t">
            <a:spAutoFit/>
          </a:bodyPr>
          <a:lstStyle/>
          <a:p>
            <a:pPr marL="727074" lvl="1" indent="-457200" algn="l">
              <a:buFont typeface="+mj-lt"/>
              <a:buAutoNum type="arabicPeriod"/>
            </a:pPr>
            <a:r>
              <a:rPr lang="en-US" sz="2499" spc="49" dirty="0">
                <a:solidFill>
                  <a:srgbClr val="212423"/>
                </a:solidFill>
                <a:latin typeface="Montserrat"/>
                <a:ea typeface="Montserrat"/>
                <a:cs typeface="Montserrat"/>
                <a:sym typeface="Montserrat"/>
              </a:rPr>
              <a:t>Average Attrition rate for all Departments</a:t>
            </a:r>
          </a:p>
          <a:p>
            <a:pPr marL="727074" lvl="1" indent="-457200" algn="l">
              <a:buFont typeface="+mj-lt"/>
              <a:buAutoNum type="arabicPeriod"/>
            </a:pPr>
            <a:endParaRPr lang="en-US" sz="2499" spc="49" dirty="0">
              <a:solidFill>
                <a:srgbClr val="212423"/>
              </a:solidFill>
              <a:latin typeface="Montserrat"/>
              <a:ea typeface="Montserrat"/>
              <a:cs typeface="Montserrat"/>
              <a:sym typeface="Montserrat"/>
            </a:endParaRPr>
          </a:p>
          <a:p>
            <a:pPr marL="727074" lvl="1" indent="-457200" algn="l">
              <a:buFont typeface="+mj-lt"/>
              <a:buAutoNum type="arabicPeriod"/>
            </a:pPr>
            <a:r>
              <a:rPr lang="en-US" sz="2499" spc="49" dirty="0">
                <a:solidFill>
                  <a:srgbClr val="212423"/>
                </a:solidFill>
                <a:latin typeface="Montserrat"/>
                <a:ea typeface="Montserrat"/>
                <a:cs typeface="Montserrat"/>
                <a:sym typeface="Montserrat"/>
              </a:rPr>
              <a:t>Average Hourly rate of Male Research Scientist</a:t>
            </a:r>
          </a:p>
          <a:p>
            <a:pPr marL="727074" lvl="1" indent="-457200" algn="l">
              <a:buFont typeface="+mj-lt"/>
              <a:buAutoNum type="arabicPeriod"/>
            </a:pPr>
            <a:endParaRPr lang="en-US" sz="2499" spc="49" dirty="0">
              <a:solidFill>
                <a:srgbClr val="212423"/>
              </a:solidFill>
              <a:latin typeface="Montserrat"/>
              <a:ea typeface="Montserrat"/>
              <a:cs typeface="Montserrat"/>
              <a:sym typeface="Montserrat"/>
            </a:endParaRPr>
          </a:p>
          <a:p>
            <a:pPr marL="727074" lvl="1" indent="-457200" algn="l">
              <a:buFont typeface="+mj-lt"/>
              <a:buAutoNum type="arabicPeriod"/>
            </a:pPr>
            <a:r>
              <a:rPr lang="en-US" sz="2499" spc="49" dirty="0">
                <a:solidFill>
                  <a:srgbClr val="212423"/>
                </a:solidFill>
                <a:latin typeface="Montserrat"/>
                <a:ea typeface="Montserrat"/>
                <a:cs typeface="Montserrat"/>
                <a:sym typeface="Montserrat"/>
              </a:rPr>
              <a:t>Attrition rate Vs Monthly income stats</a:t>
            </a:r>
          </a:p>
          <a:p>
            <a:pPr marL="727074" lvl="1" indent="-457200" algn="l">
              <a:buFont typeface="+mj-lt"/>
              <a:buAutoNum type="arabicPeriod"/>
            </a:pPr>
            <a:endParaRPr lang="en-US" sz="2499" spc="49" dirty="0">
              <a:solidFill>
                <a:srgbClr val="212423"/>
              </a:solidFill>
              <a:latin typeface="Montserrat"/>
              <a:ea typeface="Montserrat"/>
              <a:cs typeface="Montserrat"/>
              <a:sym typeface="Montserrat"/>
            </a:endParaRPr>
          </a:p>
          <a:p>
            <a:pPr marL="727074" lvl="1" indent="-457200" algn="l">
              <a:buFont typeface="+mj-lt"/>
              <a:buAutoNum type="arabicPeriod"/>
            </a:pPr>
            <a:r>
              <a:rPr lang="en-US" sz="2499" spc="49" dirty="0">
                <a:solidFill>
                  <a:srgbClr val="212423"/>
                </a:solidFill>
                <a:latin typeface="Montserrat"/>
                <a:ea typeface="Montserrat"/>
                <a:cs typeface="Montserrat"/>
                <a:sym typeface="Montserrat"/>
              </a:rPr>
              <a:t>Average working years for each Department</a:t>
            </a:r>
          </a:p>
          <a:p>
            <a:pPr marL="727074" lvl="1" indent="-457200" algn="l">
              <a:buFont typeface="+mj-lt"/>
              <a:buAutoNum type="arabicPeriod"/>
            </a:pPr>
            <a:endParaRPr lang="en-US" sz="2499" spc="49" dirty="0">
              <a:solidFill>
                <a:srgbClr val="212423"/>
              </a:solidFill>
              <a:latin typeface="Montserrat"/>
              <a:ea typeface="Montserrat"/>
              <a:cs typeface="Montserrat"/>
              <a:sym typeface="Montserrat"/>
            </a:endParaRPr>
          </a:p>
          <a:p>
            <a:pPr marL="727074" lvl="1" indent="-457200" algn="l">
              <a:buFont typeface="+mj-lt"/>
              <a:buAutoNum type="arabicPeriod"/>
            </a:pPr>
            <a:r>
              <a:rPr lang="en-US" sz="2499" spc="49" dirty="0">
                <a:solidFill>
                  <a:srgbClr val="212423"/>
                </a:solidFill>
                <a:latin typeface="Montserrat"/>
                <a:ea typeface="Montserrat"/>
                <a:cs typeface="Montserrat"/>
                <a:sym typeface="Montserrat"/>
              </a:rPr>
              <a:t>Job Role Vs Work life balance</a:t>
            </a:r>
          </a:p>
          <a:p>
            <a:pPr marL="727074" lvl="1" indent="-457200" algn="l">
              <a:buFont typeface="+mj-lt"/>
              <a:buAutoNum type="arabicPeriod"/>
            </a:pPr>
            <a:endParaRPr lang="en-US" sz="2499" spc="49" dirty="0">
              <a:solidFill>
                <a:srgbClr val="212423"/>
              </a:solidFill>
              <a:latin typeface="Montserrat"/>
              <a:ea typeface="Montserrat"/>
              <a:cs typeface="Montserrat"/>
              <a:sym typeface="Montserrat"/>
            </a:endParaRPr>
          </a:p>
          <a:p>
            <a:pPr marL="727074" lvl="1" indent="-457200" algn="l">
              <a:buFont typeface="+mj-lt"/>
              <a:buAutoNum type="arabicPeriod"/>
            </a:pPr>
            <a:r>
              <a:rPr lang="en-US" sz="2499" spc="49" dirty="0">
                <a:solidFill>
                  <a:srgbClr val="212423"/>
                </a:solidFill>
                <a:latin typeface="Montserrat"/>
                <a:ea typeface="Montserrat"/>
                <a:cs typeface="Montserrat"/>
                <a:sym typeface="Montserrat"/>
              </a:rPr>
              <a:t>Attrition rate Vs Year since last promotion relation</a:t>
            </a:r>
          </a:p>
        </p:txBody>
      </p:sp>
      <p:sp>
        <p:nvSpPr>
          <p:cNvPr id="9" name="Freeform 9"/>
          <p:cNvSpPr/>
          <p:nvPr/>
        </p:nvSpPr>
        <p:spPr>
          <a:xfrm>
            <a:off x="15476242" y="885242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685800" y="1040557"/>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3505200" y="945701"/>
            <a:ext cx="11277599" cy="780791"/>
          </a:xfrm>
          <a:prstGeom prst="rect">
            <a:avLst/>
          </a:prstGeom>
        </p:spPr>
        <p:txBody>
          <a:bodyPr wrap="square" lIns="0" tIns="0" rIns="0" bIns="0" rtlCol="0" anchor="t">
            <a:spAutoFit/>
          </a:bodyPr>
          <a:lstStyle/>
          <a:p>
            <a:pPr algn="l">
              <a:lnSpc>
                <a:spcPts val="6801"/>
              </a:lnSpc>
            </a:pPr>
            <a:r>
              <a:rPr lang="en-US" sz="4000" spc="-409" dirty="0">
                <a:solidFill>
                  <a:srgbClr val="263F6B"/>
                </a:solidFill>
                <a:latin typeface="Montserrat Ultra-Bold Italics"/>
                <a:ea typeface="Montserrat Ultra-Bold Italics"/>
                <a:cs typeface="Montserrat Ultra-Bold Italics"/>
                <a:sym typeface="Montserrat Ultra-Bold Italics"/>
              </a:rPr>
              <a:t>KPI 1 :- </a:t>
            </a:r>
            <a:r>
              <a:rPr lang="en-US" sz="4000" spc="-409" dirty="0">
                <a:latin typeface="Montserrat Ultra-Bold Italics"/>
                <a:ea typeface="Montserrat Ultra-Bold Italics"/>
                <a:cs typeface="Montserrat Ultra-Bold Italics"/>
                <a:sym typeface="Montserrat Ultra-Bold Italics"/>
              </a:rPr>
              <a:t>Average Attrition rate for all Departments</a:t>
            </a:r>
          </a:p>
        </p:txBody>
      </p:sp>
      <p:sp>
        <p:nvSpPr>
          <p:cNvPr id="3" name="AutoShape 3"/>
          <p:cNvSpPr/>
          <p:nvPr/>
        </p:nvSpPr>
        <p:spPr>
          <a:xfrm rot="-1753206">
            <a:off x="-1113304" y="4354356"/>
            <a:ext cx="25783492" cy="9586163"/>
          </a:xfrm>
          <a:prstGeom prst="rect">
            <a:avLst/>
          </a:prstGeom>
          <a:solidFill>
            <a:srgbClr val="545454">
              <a:alpha val="4706"/>
            </a:srgbClr>
          </a:solidFill>
        </p:spPr>
      </p:sp>
      <p:sp>
        <p:nvSpPr>
          <p:cNvPr id="5" name="Freeform 5"/>
          <p:cNvSpPr/>
          <p:nvPr/>
        </p:nvSpPr>
        <p:spPr>
          <a:xfrm>
            <a:off x="457200" y="902931"/>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925800" y="9113178"/>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AutoShape 7"/>
          <p:cNvSpPr/>
          <p:nvPr/>
        </p:nvSpPr>
        <p:spPr>
          <a:xfrm>
            <a:off x="1028700" y="9591065"/>
            <a:ext cx="16230600" cy="1351653"/>
          </a:xfrm>
          <a:prstGeom prst="rect">
            <a:avLst/>
          </a:prstGeom>
          <a:solidFill>
            <a:srgbClr val="213559"/>
          </a:solidFill>
        </p:spPr>
      </p:sp>
      <p:sp>
        <p:nvSpPr>
          <p:cNvPr id="8" name="AutoShape 8"/>
          <p:cNvSpPr/>
          <p:nvPr/>
        </p:nvSpPr>
        <p:spPr>
          <a:xfrm>
            <a:off x="1028700" y="-675827"/>
            <a:ext cx="16230600" cy="1351653"/>
          </a:xfrm>
          <a:prstGeom prst="rect">
            <a:avLst/>
          </a:prstGeom>
          <a:solidFill>
            <a:srgbClr val="213559"/>
          </a:solidFill>
        </p:spPr>
      </p:sp>
      <p:sp>
        <p:nvSpPr>
          <p:cNvPr id="9" name="TextBox 9"/>
          <p:cNvSpPr txBox="1"/>
          <p:nvPr/>
        </p:nvSpPr>
        <p:spPr>
          <a:xfrm>
            <a:off x="7493286" y="2397299"/>
            <a:ext cx="10819698" cy="6533007"/>
          </a:xfrm>
          <a:prstGeom prst="rect">
            <a:avLst/>
          </a:prstGeom>
        </p:spPr>
        <p:txBody>
          <a:bodyPr wrap="square" lIns="0" tIns="0" rIns="0" bIns="0" rtlCol="0" anchor="t">
            <a:spAutoFit/>
          </a:bodyPr>
          <a:lstStyle/>
          <a:p>
            <a:pPr marL="539749" lvl="1" indent="-269875" algn="l">
              <a:lnSpc>
                <a:spcPts val="3249"/>
              </a:lnSpc>
              <a:buFont typeface="Arial"/>
              <a:buChar char="•"/>
            </a:pPr>
            <a:r>
              <a:rPr lang="en-US" sz="3000" u="sng" spc="49" dirty="0">
                <a:solidFill>
                  <a:srgbClr val="000000"/>
                </a:solidFill>
                <a:latin typeface="Montserrat"/>
                <a:ea typeface="Montserrat"/>
                <a:cs typeface="Montserrat"/>
                <a:sym typeface="Montserrat"/>
              </a:rPr>
              <a:t>Description</a:t>
            </a:r>
            <a:r>
              <a:rPr lang="en-US" sz="3000" spc="49" dirty="0">
                <a:solidFill>
                  <a:srgbClr val="000000"/>
                </a:solidFill>
                <a:latin typeface="Montserrat"/>
                <a:ea typeface="Montserrat"/>
                <a:cs typeface="Montserrat"/>
                <a:sym typeface="Montserrat"/>
              </a:rPr>
              <a:t> :-</a:t>
            </a:r>
          </a:p>
          <a:p>
            <a:pPr marL="269874" lvl="1" algn="l">
              <a:lnSpc>
                <a:spcPts val="3249"/>
              </a:lnSpc>
            </a:pPr>
            <a:endParaRPr lang="en-US" sz="3000" spc="49" dirty="0">
              <a:solidFill>
                <a:srgbClr val="000000"/>
              </a:solidFill>
              <a:latin typeface="Montserrat"/>
              <a:ea typeface="Montserrat"/>
              <a:cs typeface="Montserrat"/>
              <a:sym typeface="Montserrat"/>
            </a:endParaRPr>
          </a:p>
          <a:p>
            <a:pPr marL="727074" lvl="1" indent="-457200" algn="l">
              <a:lnSpc>
                <a:spcPts val="3249"/>
              </a:lnSpc>
              <a:buFont typeface="+mj-lt"/>
              <a:buAutoNum type="arabicPeriod"/>
            </a:pPr>
            <a:r>
              <a:rPr lang="en-US" sz="2200" dirty="0">
                <a:latin typeface="Montserrat" panose="00000500000000000000" pitchFamily="2" charset="0"/>
              </a:rPr>
              <a:t>The average attrition rate across all departments was calculated to provide a high-level view of employee turnover within the organization.</a:t>
            </a:r>
          </a:p>
          <a:p>
            <a:pPr marL="727074" lvl="1" indent="-457200" algn="l">
              <a:lnSpc>
                <a:spcPts val="3249"/>
              </a:lnSpc>
              <a:buFont typeface="+mj-lt"/>
              <a:buAutoNum type="arabicPeriod"/>
            </a:pPr>
            <a:endParaRPr lang="en-US" sz="2200" dirty="0">
              <a:latin typeface="Montserrat" panose="00000500000000000000" pitchFamily="2" charset="0"/>
            </a:endParaRPr>
          </a:p>
          <a:p>
            <a:pPr marL="727074" lvl="1" indent="-457200" algn="l">
              <a:lnSpc>
                <a:spcPts val="3249"/>
              </a:lnSpc>
              <a:buFont typeface="+mj-lt"/>
              <a:buAutoNum type="arabicPeriod"/>
            </a:pPr>
            <a:r>
              <a:rPr lang="en-US" sz="2200" spc="49" dirty="0">
                <a:solidFill>
                  <a:srgbClr val="000000"/>
                </a:solidFill>
                <a:latin typeface="Montserrat"/>
                <a:ea typeface="Montserrat"/>
                <a:cs typeface="Montserrat"/>
                <a:sym typeface="Montserrat"/>
              </a:rPr>
              <a:t>Visual: A donut chart illustrates the attrition rate per department.</a:t>
            </a:r>
          </a:p>
          <a:p>
            <a:pPr marL="539749" lvl="1" indent="-269875" algn="l">
              <a:lnSpc>
                <a:spcPts val="3249"/>
              </a:lnSpc>
              <a:buFont typeface="Arial"/>
              <a:buChar char="•"/>
            </a:pPr>
            <a:endParaRPr lang="en-US" sz="2499" spc="49" dirty="0">
              <a:solidFill>
                <a:srgbClr val="000000"/>
              </a:solidFill>
              <a:latin typeface="Montserrat"/>
              <a:ea typeface="Montserrat"/>
              <a:cs typeface="Montserrat"/>
              <a:sym typeface="Montserrat"/>
            </a:endParaRPr>
          </a:p>
          <a:p>
            <a:pPr marL="539749" lvl="1" indent="-269875" algn="l">
              <a:lnSpc>
                <a:spcPts val="3249"/>
              </a:lnSpc>
              <a:buFont typeface="Arial"/>
              <a:buChar char="•"/>
            </a:pPr>
            <a:r>
              <a:rPr lang="en-US" sz="3000" u="sng" spc="49" dirty="0">
                <a:solidFill>
                  <a:srgbClr val="000000"/>
                </a:solidFill>
                <a:latin typeface="Montserrat"/>
                <a:ea typeface="Montserrat"/>
                <a:cs typeface="Montserrat"/>
                <a:sym typeface="Montserrat"/>
              </a:rPr>
              <a:t>Insight</a:t>
            </a:r>
            <a:r>
              <a:rPr lang="en-US" sz="3000" spc="49" dirty="0">
                <a:solidFill>
                  <a:srgbClr val="000000"/>
                </a:solidFill>
                <a:latin typeface="Montserrat"/>
                <a:ea typeface="Montserrat"/>
                <a:cs typeface="Montserrat"/>
                <a:sym typeface="Montserrat"/>
              </a:rPr>
              <a:t> :-</a:t>
            </a:r>
          </a:p>
          <a:p>
            <a:pPr marL="269874" lvl="1" algn="l">
              <a:lnSpc>
                <a:spcPts val="3249"/>
              </a:lnSpc>
            </a:pPr>
            <a:endParaRPr lang="en-US" sz="2499" spc="49" dirty="0">
              <a:solidFill>
                <a:srgbClr val="000000"/>
              </a:solidFill>
              <a:latin typeface="Montserrat"/>
              <a:ea typeface="Montserrat"/>
              <a:cs typeface="Montserrat"/>
              <a:sym typeface="Montserrat"/>
            </a:endParaRPr>
          </a:p>
          <a:p>
            <a:pPr marL="727074" lvl="1" indent="-457200" algn="l">
              <a:lnSpc>
                <a:spcPts val="3249"/>
              </a:lnSpc>
              <a:buFont typeface="+mj-lt"/>
              <a:buAutoNum type="arabicPeriod"/>
            </a:pPr>
            <a:r>
              <a:rPr lang="en-US" sz="2200" spc="49" dirty="0">
                <a:solidFill>
                  <a:srgbClr val="000000"/>
                </a:solidFill>
                <a:latin typeface="Montserrat"/>
                <a:ea typeface="Montserrat"/>
                <a:cs typeface="Montserrat"/>
                <a:sym typeface="Montserrat"/>
              </a:rPr>
              <a:t>Highest Attrition: Research &amp; Development with 51.21% attrition rate.</a:t>
            </a:r>
          </a:p>
          <a:p>
            <a:pPr marL="727074" lvl="1" indent="-457200" algn="l">
              <a:lnSpc>
                <a:spcPts val="3249"/>
              </a:lnSpc>
              <a:buFont typeface="+mj-lt"/>
              <a:buAutoNum type="arabicPeriod"/>
            </a:pPr>
            <a:endParaRPr lang="en-US" sz="2200" spc="49" dirty="0">
              <a:solidFill>
                <a:srgbClr val="000000"/>
              </a:solidFill>
              <a:latin typeface="Montserrat"/>
              <a:ea typeface="Montserrat"/>
              <a:cs typeface="Montserrat"/>
              <a:sym typeface="Montserrat"/>
            </a:endParaRPr>
          </a:p>
          <a:p>
            <a:pPr marL="727074" lvl="1" indent="-457200" algn="l">
              <a:lnSpc>
                <a:spcPts val="3249"/>
              </a:lnSpc>
              <a:buFont typeface="+mj-lt"/>
              <a:buAutoNum type="arabicPeriod"/>
            </a:pPr>
            <a:r>
              <a:rPr lang="en-US" sz="2200" spc="49" dirty="0">
                <a:solidFill>
                  <a:srgbClr val="000000"/>
                </a:solidFill>
                <a:latin typeface="Montserrat"/>
                <a:ea typeface="Montserrat"/>
                <a:cs typeface="Montserrat"/>
                <a:sym typeface="Montserrat"/>
              </a:rPr>
              <a:t>Lowest Attrition: Hardware with 49.44% attrition rate.</a:t>
            </a:r>
          </a:p>
          <a:p>
            <a:pPr marL="727074" lvl="1" indent="-457200" algn="l">
              <a:lnSpc>
                <a:spcPts val="3249"/>
              </a:lnSpc>
              <a:buFont typeface="+mj-lt"/>
              <a:buAutoNum type="arabicPeriod"/>
            </a:pPr>
            <a:endParaRPr lang="en-US" sz="2200" spc="49" dirty="0">
              <a:solidFill>
                <a:srgbClr val="000000"/>
              </a:solidFill>
              <a:latin typeface="Montserrat"/>
              <a:ea typeface="Montserrat"/>
              <a:cs typeface="Montserrat"/>
              <a:sym typeface="Montserrat"/>
            </a:endParaRPr>
          </a:p>
          <a:p>
            <a:pPr marL="727074" lvl="1" indent="-457200" algn="l">
              <a:lnSpc>
                <a:spcPts val="3249"/>
              </a:lnSpc>
              <a:buFont typeface="+mj-lt"/>
              <a:buAutoNum type="arabicPeriod"/>
            </a:pPr>
            <a:r>
              <a:rPr lang="en-US" sz="2200" spc="49" dirty="0">
                <a:solidFill>
                  <a:srgbClr val="000000"/>
                </a:solidFill>
                <a:latin typeface="Montserrat"/>
                <a:ea typeface="Montserrat"/>
                <a:cs typeface="Montserrat"/>
                <a:sym typeface="Montserrat"/>
              </a:rPr>
              <a:t>Conclusion: Departments with higher technical demands, such as Research &amp; Development, show increased attrition, likely due to stress or better opportunities elsewhere.</a:t>
            </a:r>
          </a:p>
        </p:txBody>
      </p:sp>
      <p:sp>
        <p:nvSpPr>
          <p:cNvPr id="14" name="Rectangle 13">
            <a:extLst>
              <a:ext uri="{FF2B5EF4-FFF2-40B4-BE49-F238E27FC236}">
                <a16:creationId xmlns:a16="http://schemas.microsoft.com/office/drawing/2014/main" id="{31F937E1-A187-239E-184A-FD78B72AA5B4}"/>
              </a:ext>
            </a:extLst>
          </p:cNvPr>
          <p:cNvSpPr/>
          <p:nvPr/>
        </p:nvSpPr>
        <p:spPr>
          <a:xfrm>
            <a:off x="259914" y="2721250"/>
            <a:ext cx="6423092" cy="415766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54476753-49C7-73E9-F144-ECD660BFF5A9}"/>
              </a:ext>
            </a:extLst>
          </p:cNvPr>
          <p:cNvSpPr/>
          <p:nvPr/>
        </p:nvSpPr>
        <p:spPr>
          <a:xfrm>
            <a:off x="655059" y="3012850"/>
            <a:ext cx="6423093" cy="41576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27650482-A54A-B512-A62D-A5E003721501}"/>
              </a:ext>
            </a:extLst>
          </p:cNvPr>
          <p:cNvPicPr>
            <a:picLocks noChangeAspect="1"/>
          </p:cNvPicPr>
          <p:nvPr/>
        </p:nvPicPr>
        <p:blipFill rotWithShape="1">
          <a:blip r:embed="rId4"/>
          <a:srcRect l="2355" t="7438" r="-368" b="6689"/>
          <a:stretch/>
        </p:blipFill>
        <p:spPr>
          <a:xfrm>
            <a:off x="1045209" y="3304453"/>
            <a:ext cx="6248400" cy="4453406"/>
          </a:xfrm>
          <a:prstGeom prst="rect">
            <a:avLst/>
          </a:prstGeom>
          <a:ln>
            <a:solidFill>
              <a:schemeClr val="tx1"/>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3505200" y="945701"/>
            <a:ext cx="12268200" cy="1652825"/>
          </a:xfrm>
          <a:prstGeom prst="rect">
            <a:avLst/>
          </a:prstGeom>
        </p:spPr>
        <p:txBody>
          <a:bodyPr wrap="square" lIns="0" tIns="0" rIns="0" bIns="0" rtlCol="0" anchor="t">
            <a:spAutoFit/>
          </a:bodyPr>
          <a:lstStyle/>
          <a:p>
            <a:pPr algn="l">
              <a:lnSpc>
                <a:spcPts val="6801"/>
              </a:lnSpc>
            </a:pPr>
            <a:r>
              <a:rPr lang="en-US" sz="4000" spc="-409" dirty="0">
                <a:solidFill>
                  <a:srgbClr val="263F6B"/>
                </a:solidFill>
                <a:latin typeface="Montserrat Ultra-Bold Italics"/>
                <a:ea typeface="Montserrat Ultra-Bold Italics"/>
                <a:cs typeface="Montserrat Ultra-Bold Italics"/>
                <a:sym typeface="Montserrat Ultra-Bold Italics"/>
              </a:rPr>
              <a:t>KPI 2 :- </a:t>
            </a:r>
            <a:r>
              <a:rPr lang="en-US" sz="4000" spc="-409" dirty="0">
                <a:latin typeface="Montserrat Ultra-Bold Italics"/>
                <a:ea typeface="Montserrat Ultra-Bold Italics"/>
                <a:cs typeface="Montserrat Ultra-Bold Italics"/>
                <a:sym typeface="Montserrat Ultra-Bold Italics"/>
              </a:rPr>
              <a:t>Average Hourly rate of Male Research Scientist</a:t>
            </a:r>
          </a:p>
          <a:p>
            <a:pPr algn="l">
              <a:lnSpc>
                <a:spcPts val="6801"/>
              </a:lnSpc>
            </a:pPr>
            <a:endParaRPr lang="en-US" sz="4000" spc="-409" dirty="0">
              <a:latin typeface="Montserrat Ultra-Bold Italics"/>
              <a:ea typeface="Montserrat Ultra-Bold Italics"/>
              <a:cs typeface="Montserrat Ultra-Bold Italics"/>
              <a:sym typeface="Montserrat Ultra-Bold Italics"/>
            </a:endParaRPr>
          </a:p>
        </p:txBody>
      </p:sp>
      <p:sp>
        <p:nvSpPr>
          <p:cNvPr id="3" name="AutoShape 3"/>
          <p:cNvSpPr/>
          <p:nvPr/>
        </p:nvSpPr>
        <p:spPr>
          <a:xfrm rot="-1753206">
            <a:off x="-1113304" y="4354356"/>
            <a:ext cx="25783492" cy="9586163"/>
          </a:xfrm>
          <a:prstGeom prst="rect">
            <a:avLst/>
          </a:prstGeom>
          <a:solidFill>
            <a:srgbClr val="545454">
              <a:alpha val="4706"/>
            </a:srgbClr>
          </a:solidFill>
        </p:spPr>
      </p:sp>
      <p:sp>
        <p:nvSpPr>
          <p:cNvPr id="5" name="Freeform 5"/>
          <p:cNvSpPr/>
          <p:nvPr/>
        </p:nvSpPr>
        <p:spPr>
          <a:xfrm>
            <a:off x="457200" y="902931"/>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925800" y="9113178"/>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AutoShape 7"/>
          <p:cNvSpPr/>
          <p:nvPr/>
        </p:nvSpPr>
        <p:spPr>
          <a:xfrm>
            <a:off x="1028700" y="9591065"/>
            <a:ext cx="16230600" cy="1351653"/>
          </a:xfrm>
          <a:prstGeom prst="rect">
            <a:avLst/>
          </a:prstGeom>
          <a:solidFill>
            <a:srgbClr val="213559"/>
          </a:solidFill>
        </p:spPr>
      </p:sp>
      <p:sp>
        <p:nvSpPr>
          <p:cNvPr id="8" name="AutoShape 8"/>
          <p:cNvSpPr/>
          <p:nvPr/>
        </p:nvSpPr>
        <p:spPr>
          <a:xfrm>
            <a:off x="1028700" y="-675827"/>
            <a:ext cx="16230600" cy="1351653"/>
          </a:xfrm>
          <a:prstGeom prst="rect">
            <a:avLst/>
          </a:prstGeom>
          <a:solidFill>
            <a:srgbClr val="213559"/>
          </a:solidFill>
        </p:spPr>
      </p:sp>
      <p:sp>
        <p:nvSpPr>
          <p:cNvPr id="9" name="TextBox 9"/>
          <p:cNvSpPr txBox="1"/>
          <p:nvPr/>
        </p:nvSpPr>
        <p:spPr>
          <a:xfrm>
            <a:off x="7906824" y="2744341"/>
            <a:ext cx="10111269" cy="4891532"/>
          </a:xfrm>
          <a:prstGeom prst="rect">
            <a:avLst/>
          </a:prstGeom>
        </p:spPr>
        <p:txBody>
          <a:bodyPr wrap="square" lIns="0" tIns="0" rIns="0" bIns="0" rtlCol="0" anchor="t">
            <a:spAutoFit/>
          </a:bodyPr>
          <a:lstStyle/>
          <a:p>
            <a:pPr marL="269874" lvl="1" algn="l">
              <a:lnSpc>
                <a:spcPts val="3249"/>
              </a:lnSpc>
            </a:pPr>
            <a:endParaRPr lang="en-US" sz="2499" spc="49" dirty="0">
              <a:solidFill>
                <a:srgbClr val="000000"/>
              </a:solidFill>
              <a:latin typeface="Montserrat"/>
              <a:ea typeface="Montserrat"/>
              <a:cs typeface="Montserrat"/>
              <a:sym typeface="Montserrat"/>
            </a:endParaRPr>
          </a:p>
          <a:p>
            <a:pPr marL="539749" lvl="1" indent="-269875" algn="l">
              <a:lnSpc>
                <a:spcPts val="3249"/>
              </a:lnSpc>
              <a:buFont typeface="Arial"/>
              <a:buChar char="•"/>
            </a:pPr>
            <a:r>
              <a:rPr lang="en-US" sz="3000" u="sng" spc="49" dirty="0">
                <a:solidFill>
                  <a:srgbClr val="000000"/>
                </a:solidFill>
                <a:latin typeface="Montserrat"/>
                <a:ea typeface="Montserrat"/>
                <a:cs typeface="Montserrat"/>
                <a:sym typeface="Montserrat"/>
              </a:rPr>
              <a:t>Insight</a:t>
            </a:r>
            <a:r>
              <a:rPr lang="en-US" sz="3000" spc="49" dirty="0">
                <a:solidFill>
                  <a:srgbClr val="000000"/>
                </a:solidFill>
                <a:latin typeface="Montserrat"/>
                <a:ea typeface="Montserrat"/>
                <a:cs typeface="Montserrat"/>
                <a:sym typeface="Montserrat"/>
              </a:rPr>
              <a:t> :-</a:t>
            </a:r>
          </a:p>
          <a:p>
            <a:pPr marL="269874" lvl="1" algn="l">
              <a:lnSpc>
                <a:spcPts val="3249"/>
              </a:lnSpc>
            </a:pPr>
            <a:endParaRPr lang="en-US" sz="2499" spc="49" dirty="0">
              <a:solidFill>
                <a:srgbClr val="000000"/>
              </a:solidFill>
              <a:latin typeface="Montserrat"/>
              <a:ea typeface="Montserrat"/>
              <a:cs typeface="Montserrat"/>
              <a:sym typeface="Montserrat"/>
            </a:endParaRPr>
          </a:p>
          <a:p>
            <a:pPr marL="727074" lvl="1" indent="-457200" algn="l">
              <a:lnSpc>
                <a:spcPts val="3249"/>
              </a:lnSpc>
              <a:buFont typeface="+mj-lt"/>
              <a:buAutoNum type="arabicPeriod"/>
            </a:pPr>
            <a:r>
              <a:rPr lang="en-US" sz="2200" spc="49" dirty="0">
                <a:solidFill>
                  <a:srgbClr val="000000"/>
                </a:solidFill>
                <a:latin typeface="Montserrat"/>
                <a:ea typeface="Montserrat"/>
                <a:cs typeface="Montserrat"/>
                <a:sym typeface="Montserrat"/>
              </a:rPr>
              <a:t>This KPI is to find out the average hourly rate of male research scientists which is 114.45.</a:t>
            </a:r>
          </a:p>
          <a:p>
            <a:pPr marL="727074" lvl="1" indent="-457200" algn="l">
              <a:lnSpc>
                <a:spcPts val="3249"/>
              </a:lnSpc>
              <a:buFont typeface="+mj-lt"/>
              <a:buAutoNum type="arabicPeriod"/>
            </a:pPr>
            <a:endParaRPr lang="en-US" sz="2200" spc="49" dirty="0">
              <a:solidFill>
                <a:srgbClr val="000000"/>
              </a:solidFill>
              <a:latin typeface="Montserrat"/>
              <a:ea typeface="Montserrat"/>
              <a:cs typeface="Montserrat"/>
              <a:sym typeface="Montserrat"/>
            </a:endParaRPr>
          </a:p>
          <a:p>
            <a:pPr marL="727074" lvl="1" indent="-457200" algn="l">
              <a:lnSpc>
                <a:spcPts val="3249"/>
              </a:lnSpc>
              <a:buFont typeface="+mj-lt"/>
              <a:buAutoNum type="arabicPeriod"/>
            </a:pPr>
            <a:r>
              <a:rPr lang="en-US" sz="2200" spc="49" dirty="0">
                <a:solidFill>
                  <a:srgbClr val="000000"/>
                </a:solidFill>
                <a:latin typeface="Montserrat"/>
                <a:ea typeface="Montserrat"/>
                <a:cs typeface="Montserrat"/>
                <a:sym typeface="Montserrat"/>
              </a:rPr>
              <a:t>While for female research scientist, it is 115.93.</a:t>
            </a:r>
          </a:p>
          <a:p>
            <a:pPr marL="727074" lvl="1" indent="-457200" algn="l">
              <a:lnSpc>
                <a:spcPts val="3249"/>
              </a:lnSpc>
              <a:buFont typeface="+mj-lt"/>
              <a:buAutoNum type="arabicPeriod"/>
            </a:pPr>
            <a:endParaRPr lang="en-US" sz="2200" spc="49" dirty="0">
              <a:solidFill>
                <a:srgbClr val="000000"/>
              </a:solidFill>
              <a:latin typeface="Montserrat"/>
              <a:ea typeface="Montserrat"/>
              <a:cs typeface="Montserrat"/>
              <a:sym typeface="Montserrat"/>
            </a:endParaRPr>
          </a:p>
          <a:p>
            <a:pPr marL="727074" lvl="1" indent="-457200" algn="l">
              <a:lnSpc>
                <a:spcPts val="3249"/>
              </a:lnSpc>
              <a:buFont typeface="+mj-lt"/>
              <a:buAutoNum type="arabicPeriod"/>
            </a:pPr>
            <a:r>
              <a:rPr lang="en-US" sz="2200" spc="49" dirty="0">
                <a:solidFill>
                  <a:srgbClr val="000000"/>
                </a:solidFill>
                <a:latin typeface="Montserrat"/>
                <a:ea typeface="Montserrat"/>
                <a:cs typeface="Montserrat"/>
                <a:sym typeface="Montserrat"/>
              </a:rPr>
              <a:t>There is a pay disparity based on gender. </a:t>
            </a:r>
          </a:p>
          <a:p>
            <a:pPr marL="727074" lvl="1" indent="-457200" algn="l">
              <a:lnSpc>
                <a:spcPts val="3249"/>
              </a:lnSpc>
              <a:buFont typeface="+mj-lt"/>
              <a:buAutoNum type="arabicPeriod"/>
            </a:pPr>
            <a:endParaRPr lang="en-US" sz="2200" spc="49" dirty="0">
              <a:solidFill>
                <a:srgbClr val="000000"/>
              </a:solidFill>
              <a:latin typeface="Montserrat"/>
              <a:ea typeface="Montserrat"/>
              <a:cs typeface="Montserrat"/>
              <a:sym typeface="Montserrat"/>
            </a:endParaRPr>
          </a:p>
          <a:p>
            <a:pPr marL="727074" lvl="1" indent="-457200" algn="l">
              <a:lnSpc>
                <a:spcPts val="3249"/>
              </a:lnSpc>
              <a:buFont typeface="+mj-lt"/>
              <a:buAutoNum type="arabicPeriod"/>
            </a:pPr>
            <a:r>
              <a:rPr lang="en-US" sz="2200" spc="49" dirty="0">
                <a:solidFill>
                  <a:srgbClr val="000000"/>
                </a:solidFill>
                <a:latin typeface="Montserrat"/>
                <a:ea typeface="Montserrat"/>
                <a:cs typeface="Montserrat"/>
                <a:sym typeface="Montserrat"/>
              </a:rPr>
              <a:t>Pay should be determined based on factors such as experience, qualifications and responsibilities.</a:t>
            </a:r>
          </a:p>
        </p:txBody>
      </p:sp>
      <p:sp>
        <p:nvSpPr>
          <p:cNvPr id="14" name="Rectangle 13">
            <a:extLst>
              <a:ext uri="{FF2B5EF4-FFF2-40B4-BE49-F238E27FC236}">
                <a16:creationId xmlns:a16="http://schemas.microsoft.com/office/drawing/2014/main" id="{31F937E1-A187-239E-184A-FD78B72AA5B4}"/>
              </a:ext>
            </a:extLst>
          </p:cNvPr>
          <p:cNvSpPr/>
          <p:nvPr/>
        </p:nvSpPr>
        <p:spPr>
          <a:xfrm>
            <a:off x="259914" y="2721250"/>
            <a:ext cx="6423092" cy="415766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54476753-49C7-73E9-F144-ECD660BFF5A9}"/>
              </a:ext>
            </a:extLst>
          </p:cNvPr>
          <p:cNvSpPr/>
          <p:nvPr/>
        </p:nvSpPr>
        <p:spPr>
          <a:xfrm>
            <a:off x="655059" y="3012850"/>
            <a:ext cx="6423093" cy="41576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D8C9D07-11E3-2880-E8AD-8C0477B11E85}"/>
              </a:ext>
            </a:extLst>
          </p:cNvPr>
          <p:cNvPicPr>
            <a:picLocks noChangeAspect="1"/>
          </p:cNvPicPr>
          <p:nvPr/>
        </p:nvPicPr>
        <p:blipFill>
          <a:blip r:embed="rId4"/>
          <a:stretch>
            <a:fillRect/>
          </a:stretch>
        </p:blipFill>
        <p:spPr>
          <a:xfrm>
            <a:off x="1057354" y="3408835"/>
            <a:ext cx="6457168" cy="4176000"/>
          </a:xfrm>
          <a:prstGeom prst="rect">
            <a:avLst/>
          </a:prstGeom>
          <a:ln>
            <a:solidFill>
              <a:schemeClr val="tx1"/>
            </a:solidFill>
          </a:ln>
        </p:spPr>
      </p:pic>
    </p:spTree>
    <p:extLst>
      <p:ext uri="{BB962C8B-B14F-4D97-AF65-F5344CB8AC3E}">
        <p14:creationId xmlns:p14="http://schemas.microsoft.com/office/powerpoint/2010/main" val="17326116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TotalTime>
  <Words>1155</Words>
  <Application>Microsoft Office PowerPoint</Application>
  <PresentationFormat>Custom</PresentationFormat>
  <Paragraphs>169</Paragraphs>
  <Slides>24</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24</vt:i4>
      </vt:variant>
    </vt:vector>
  </HeadingPairs>
  <TitlesOfParts>
    <vt:vector size="34" baseType="lpstr">
      <vt:lpstr>Montserrat</vt:lpstr>
      <vt:lpstr>Calibri Light</vt:lpstr>
      <vt:lpstr>Open Sans</vt:lpstr>
      <vt:lpstr>Montserrat Ultra-Bold Italics</vt:lpstr>
      <vt:lpstr>Arial</vt:lpstr>
      <vt:lpstr>Calibri</vt:lpstr>
      <vt:lpstr>Montserrat Ultra-Bold</vt:lpstr>
      <vt:lpstr>Montserrat Italics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Company Profile Presentation</dc:title>
  <cp:lastModifiedBy>Ramesh Rajbhar</cp:lastModifiedBy>
  <cp:revision>12</cp:revision>
  <dcterms:created xsi:type="dcterms:W3CDTF">2006-08-16T00:00:00Z</dcterms:created>
  <dcterms:modified xsi:type="dcterms:W3CDTF">2024-08-27T10:44:39Z</dcterms:modified>
  <dc:identifier>DAGOr1Dh8iw</dc:identifier>
</cp:coreProperties>
</file>